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63" r:id="rId3"/>
    <p:sldId id="264" r:id="rId4"/>
    <p:sldId id="265" r:id="rId5"/>
    <p:sldId id="268" r:id="rId6"/>
    <p:sldId id="316" r:id="rId7"/>
    <p:sldId id="270" r:id="rId8"/>
    <p:sldId id="271" r:id="rId9"/>
    <p:sldId id="272" r:id="rId10"/>
    <p:sldId id="319" r:id="rId11"/>
    <p:sldId id="317" r:id="rId12"/>
    <p:sldId id="276" r:id="rId13"/>
    <p:sldId id="277" r:id="rId14"/>
    <p:sldId id="278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18" r:id="rId33"/>
    <p:sldId id="302" r:id="rId34"/>
    <p:sldId id="305" r:id="rId35"/>
    <p:sldId id="306" r:id="rId36"/>
    <p:sldId id="340" r:id="rId37"/>
    <p:sldId id="320" r:id="rId38"/>
    <p:sldId id="321" r:id="rId39"/>
    <p:sldId id="322" r:id="rId40"/>
    <p:sldId id="324" r:id="rId41"/>
    <p:sldId id="325" r:id="rId42"/>
    <p:sldId id="326" r:id="rId43"/>
    <p:sldId id="327" r:id="rId44"/>
    <p:sldId id="329" r:id="rId45"/>
    <p:sldId id="330" r:id="rId46"/>
    <p:sldId id="331" r:id="rId47"/>
    <p:sldId id="332" r:id="rId48"/>
    <p:sldId id="341" r:id="rId49"/>
    <p:sldId id="333" r:id="rId50"/>
    <p:sldId id="334" r:id="rId51"/>
    <p:sldId id="335" r:id="rId52"/>
    <p:sldId id="337" r:id="rId53"/>
    <p:sldId id="338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25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F279D-9F93-458D-87E9-448A3A519144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EAAF1A9-98D6-4A8E-B14D-2875ED6CA467}">
      <dgm:prSet phldrT="[Text]"/>
      <dgm:spPr/>
      <dgm:t>
        <a:bodyPr/>
        <a:lstStyle/>
        <a:p>
          <a:r>
            <a:rPr lang="en-US" dirty="0" smtClean="0"/>
            <a:t>Social Media</a:t>
          </a:r>
          <a:endParaRPr lang="en-US" dirty="0"/>
        </a:p>
      </dgm:t>
    </dgm:pt>
    <dgm:pt modelId="{B43E2886-5057-4379-9BC5-B82C9A166B1C}" type="parTrans" cxnId="{8749A48C-7104-490E-98E1-C5AD87DCB1C0}">
      <dgm:prSet/>
      <dgm:spPr/>
      <dgm:t>
        <a:bodyPr/>
        <a:lstStyle/>
        <a:p>
          <a:endParaRPr lang="en-US"/>
        </a:p>
      </dgm:t>
    </dgm:pt>
    <dgm:pt modelId="{5ED9254A-93FD-4786-92EC-78E68BFFA3AC}" type="sibTrans" cxnId="{8749A48C-7104-490E-98E1-C5AD87DCB1C0}">
      <dgm:prSet/>
      <dgm:spPr/>
      <dgm:t>
        <a:bodyPr/>
        <a:lstStyle/>
        <a:p>
          <a:endParaRPr lang="en-US"/>
        </a:p>
      </dgm:t>
    </dgm:pt>
    <dgm:pt modelId="{BE1E7DD3-A408-4840-8DE1-E0C1E5320E37}">
      <dgm:prSet phldrT="[Text]"/>
      <dgm:spPr/>
      <dgm:t>
        <a:bodyPr/>
        <a:lstStyle/>
        <a:p>
          <a:r>
            <a:rPr lang="en-US" b="1" dirty="0" smtClean="0"/>
            <a:t>Social Networking</a:t>
          </a:r>
          <a:endParaRPr lang="en-US" b="1" dirty="0"/>
        </a:p>
      </dgm:t>
    </dgm:pt>
    <dgm:pt modelId="{103E0FE9-D738-498F-975A-E60717DCD94B}" type="parTrans" cxnId="{6CCDFCC1-BC6D-4813-A556-FC9C30D69091}">
      <dgm:prSet/>
      <dgm:spPr/>
      <dgm:t>
        <a:bodyPr/>
        <a:lstStyle/>
        <a:p>
          <a:endParaRPr lang="en-US"/>
        </a:p>
      </dgm:t>
    </dgm:pt>
    <dgm:pt modelId="{E6801B18-2756-4995-9993-2878DA8409B7}" type="sibTrans" cxnId="{6CCDFCC1-BC6D-4813-A556-FC9C30D69091}">
      <dgm:prSet/>
      <dgm:spPr/>
      <dgm:t>
        <a:bodyPr/>
        <a:lstStyle/>
        <a:p>
          <a:endParaRPr lang="en-US"/>
        </a:p>
      </dgm:t>
    </dgm:pt>
    <dgm:pt modelId="{764D10E3-885E-4367-BA82-8F400898A59F}">
      <dgm:prSet phldrT="[Text]" custT="1"/>
      <dgm:spPr/>
      <dgm:t>
        <a:bodyPr/>
        <a:lstStyle/>
        <a:p>
          <a:r>
            <a:rPr lang="en-US" sz="1050" b="1" dirty="0" smtClean="0"/>
            <a:t>Blogs</a:t>
          </a:r>
        </a:p>
        <a:p>
          <a:r>
            <a:rPr lang="en-US" sz="1000" b="1" dirty="0" err="1" smtClean="0"/>
            <a:t>Microblogging</a:t>
          </a:r>
          <a:endParaRPr lang="en-US" sz="1050" b="1" dirty="0"/>
        </a:p>
      </dgm:t>
    </dgm:pt>
    <dgm:pt modelId="{5A5555AB-1E16-40CA-852F-B3BEA9B7FE03}" type="parTrans" cxnId="{9411F1A1-FF31-44C1-A71B-19ED3FE6BBF4}">
      <dgm:prSet/>
      <dgm:spPr/>
      <dgm:t>
        <a:bodyPr/>
        <a:lstStyle/>
        <a:p>
          <a:endParaRPr lang="en-US"/>
        </a:p>
      </dgm:t>
    </dgm:pt>
    <dgm:pt modelId="{81D15382-DD54-4EF4-8104-179236D4DEBE}" type="sibTrans" cxnId="{9411F1A1-FF31-44C1-A71B-19ED3FE6BBF4}">
      <dgm:prSet/>
      <dgm:spPr/>
      <dgm:t>
        <a:bodyPr/>
        <a:lstStyle/>
        <a:p>
          <a:endParaRPr lang="en-US"/>
        </a:p>
      </dgm:t>
    </dgm:pt>
    <dgm:pt modelId="{A07AFE16-1394-4073-94AE-2B0EEB8EFA29}">
      <dgm:prSet phldrT="[Text]"/>
      <dgm:spPr/>
      <dgm:t>
        <a:bodyPr/>
        <a:lstStyle/>
        <a:p>
          <a:r>
            <a:rPr lang="en-US" b="1" dirty="0" smtClean="0"/>
            <a:t>Wiki</a:t>
          </a:r>
        </a:p>
        <a:p>
          <a:r>
            <a:rPr lang="en-US" b="1" dirty="0" smtClean="0"/>
            <a:t>Forum</a:t>
          </a:r>
          <a:endParaRPr lang="en-US" b="1" dirty="0"/>
        </a:p>
      </dgm:t>
    </dgm:pt>
    <dgm:pt modelId="{00E41EB0-E5BF-45DB-9CE9-514D91FB2F48}" type="parTrans" cxnId="{E072BA30-7993-40C8-B467-ABC6FCD9284E}">
      <dgm:prSet/>
      <dgm:spPr/>
      <dgm:t>
        <a:bodyPr/>
        <a:lstStyle/>
        <a:p>
          <a:endParaRPr lang="en-US"/>
        </a:p>
      </dgm:t>
    </dgm:pt>
    <dgm:pt modelId="{CFAB2891-395D-425F-AD43-1CF872C9DC96}" type="sibTrans" cxnId="{E072BA30-7993-40C8-B467-ABC6FCD9284E}">
      <dgm:prSet/>
      <dgm:spPr/>
      <dgm:t>
        <a:bodyPr/>
        <a:lstStyle/>
        <a:p>
          <a:endParaRPr lang="en-US"/>
        </a:p>
      </dgm:t>
    </dgm:pt>
    <dgm:pt modelId="{F9581513-CFBB-4159-B1A7-693B9CC19E57}">
      <dgm:prSet phldrT="[Text]"/>
      <dgm:spPr/>
      <dgm:t>
        <a:bodyPr/>
        <a:lstStyle/>
        <a:p>
          <a:r>
            <a:rPr lang="en-US" b="1" dirty="0" smtClean="0"/>
            <a:t>Content</a:t>
          </a:r>
        </a:p>
        <a:p>
          <a:r>
            <a:rPr lang="en-US" b="1" dirty="0" smtClean="0"/>
            <a:t>Sharing</a:t>
          </a:r>
          <a:endParaRPr lang="en-US" b="1" dirty="0"/>
        </a:p>
      </dgm:t>
    </dgm:pt>
    <dgm:pt modelId="{1C3CDF8E-7669-492A-9BE0-46E3F5608BA4}" type="parTrans" cxnId="{797641C9-E52D-4AC7-A151-54AA6F6A676E}">
      <dgm:prSet/>
      <dgm:spPr/>
      <dgm:t>
        <a:bodyPr/>
        <a:lstStyle/>
        <a:p>
          <a:endParaRPr lang="en-US"/>
        </a:p>
      </dgm:t>
    </dgm:pt>
    <dgm:pt modelId="{7DE8DE25-EC1F-4472-A3E0-0D240E4DA5F1}" type="sibTrans" cxnId="{797641C9-E52D-4AC7-A151-54AA6F6A676E}">
      <dgm:prSet/>
      <dgm:spPr/>
      <dgm:t>
        <a:bodyPr/>
        <a:lstStyle/>
        <a:p>
          <a:endParaRPr lang="en-US"/>
        </a:p>
      </dgm:t>
    </dgm:pt>
    <dgm:pt modelId="{FF441AD0-BD45-4C9B-9986-4FC77E9B4FE5}" type="pres">
      <dgm:prSet presAssocID="{93CF279D-9F93-458D-87E9-448A3A5191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38EF22-46BA-4A3E-B004-6B49CE9C9ED3}" type="pres">
      <dgm:prSet presAssocID="{7EAAF1A9-98D6-4A8E-B14D-2875ED6CA467}" presName="centerShape" presStyleLbl="node0" presStyleIdx="0" presStyleCnt="1"/>
      <dgm:spPr/>
      <dgm:t>
        <a:bodyPr/>
        <a:lstStyle/>
        <a:p>
          <a:endParaRPr lang="en-US"/>
        </a:p>
      </dgm:t>
    </dgm:pt>
    <dgm:pt modelId="{D0A5E328-96F8-4B9A-A853-C31B22D4B92E}" type="pres">
      <dgm:prSet presAssocID="{BE1E7DD3-A408-4840-8DE1-E0C1E5320E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4000D-D2ED-49AE-8CE8-CFD85CE3B2DC}" type="pres">
      <dgm:prSet presAssocID="{BE1E7DD3-A408-4840-8DE1-E0C1E5320E37}" presName="dummy" presStyleCnt="0"/>
      <dgm:spPr/>
    </dgm:pt>
    <dgm:pt modelId="{C1C75665-94B0-48C3-A69F-B5514D17B03D}" type="pres">
      <dgm:prSet presAssocID="{E6801B18-2756-4995-9993-2878DA8409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47BECFE-F890-4BD8-A433-6263A5450CEB}" type="pres">
      <dgm:prSet presAssocID="{764D10E3-885E-4367-BA82-8F400898A5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62B-5008-42B7-873E-6AA4A858BF5F}" type="pres">
      <dgm:prSet presAssocID="{764D10E3-885E-4367-BA82-8F400898A59F}" presName="dummy" presStyleCnt="0"/>
      <dgm:spPr/>
    </dgm:pt>
    <dgm:pt modelId="{A0FD3186-0682-47E7-ABB4-58994251BE92}" type="pres">
      <dgm:prSet presAssocID="{81D15382-DD54-4EF4-8104-179236D4DEB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F09F6AE-E2D5-45D9-BA65-C9B82ADAAB05}" type="pres">
      <dgm:prSet presAssocID="{A07AFE16-1394-4073-94AE-2B0EEB8EFA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623AF-11BA-467F-8462-F7668B04D069}" type="pres">
      <dgm:prSet presAssocID="{A07AFE16-1394-4073-94AE-2B0EEB8EFA29}" presName="dummy" presStyleCnt="0"/>
      <dgm:spPr/>
    </dgm:pt>
    <dgm:pt modelId="{114F2E2D-C2B5-404E-B974-221706444F57}" type="pres">
      <dgm:prSet presAssocID="{CFAB2891-395D-425F-AD43-1CF872C9DC9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94E2FC-50FE-42BA-B166-A5B209250227}" type="pres">
      <dgm:prSet presAssocID="{F9581513-CFBB-4159-B1A7-693B9CC19E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0ECAA-1991-43A9-BD1E-4C94FA530684}" type="pres">
      <dgm:prSet presAssocID="{F9581513-CFBB-4159-B1A7-693B9CC19E57}" presName="dummy" presStyleCnt="0"/>
      <dgm:spPr/>
    </dgm:pt>
    <dgm:pt modelId="{BB14C41B-C145-4294-8B1E-EAC7E40A518F}" type="pres">
      <dgm:prSet presAssocID="{7DE8DE25-EC1F-4472-A3E0-0D240E4DA5F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5A768A9-7D00-4C3D-ADB6-AADFAC5C911B}" type="presOf" srcId="{A07AFE16-1394-4073-94AE-2B0EEB8EFA29}" destId="{7F09F6AE-E2D5-45D9-BA65-C9B82ADAAB05}" srcOrd="0" destOrd="0" presId="urn:microsoft.com/office/officeart/2005/8/layout/radial6"/>
    <dgm:cxn modelId="{E072BA30-7993-40C8-B467-ABC6FCD9284E}" srcId="{7EAAF1A9-98D6-4A8E-B14D-2875ED6CA467}" destId="{A07AFE16-1394-4073-94AE-2B0EEB8EFA29}" srcOrd="2" destOrd="0" parTransId="{00E41EB0-E5BF-45DB-9CE9-514D91FB2F48}" sibTransId="{CFAB2891-395D-425F-AD43-1CF872C9DC96}"/>
    <dgm:cxn modelId="{07909570-512F-4597-95D1-8C1CB4515D73}" type="presOf" srcId="{7DE8DE25-EC1F-4472-A3E0-0D240E4DA5F1}" destId="{BB14C41B-C145-4294-8B1E-EAC7E40A518F}" srcOrd="0" destOrd="0" presId="urn:microsoft.com/office/officeart/2005/8/layout/radial6"/>
    <dgm:cxn modelId="{8749A48C-7104-490E-98E1-C5AD87DCB1C0}" srcId="{93CF279D-9F93-458D-87E9-448A3A519144}" destId="{7EAAF1A9-98D6-4A8E-B14D-2875ED6CA467}" srcOrd="0" destOrd="0" parTransId="{B43E2886-5057-4379-9BC5-B82C9A166B1C}" sibTransId="{5ED9254A-93FD-4786-92EC-78E68BFFA3AC}"/>
    <dgm:cxn modelId="{5C0ECEF1-B1BD-42AF-ADCA-2E2EC9DB22C0}" type="presOf" srcId="{BE1E7DD3-A408-4840-8DE1-E0C1E5320E37}" destId="{D0A5E328-96F8-4B9A-A853-C31B22D4B92E}" srcOrd="0" destOrd="0" presId="urn:microsoft.com/office/officeart/2005/8/layout/radial6"/>
    <dgm:cxn modelId="{F7F8548D-F456-48D3-A687-818BE944DC5C}" type="presOf" srcId="{81D15382-DD54-4EF4-8104-179236D4DEBE}" destId="{A0FD3186-0682-47E7-ABB4-58994251BE92}" srcOrd="0" destOrd="0" presId="urn:microsoft.com/office/officeart/2005/8/layout/radial6"/>
    <dgm:cxn modelId="{DF8AE99D-C5A3-4A7A-8BBF-8FE418C47DA6}" type="presOf" srcId="{CFAB2891-395D-425F-AD43-1CF872C9DC96}" destId="{114F2E2D-C2B5-404E-B974-221706444F57}" srcOrd="0" destOrd="0" presId="urn:microsoft.com/office/officeart/2005/8/layout/radial6"/>
    <dgm:cxn modelId="{6CCDFCC1-BC6D-4813-A556-FC9C30D69091}" srcId="{7EAAF1A9-98D6-4A8E-B14D-2875ED6CA467}" destId="{BE1E7DD3-A408-4840-8DE1-E0C1E5320E37}" srcOrd="0" destOrd="0" parTransId="{103E0FE9-D738-498F-975A-E60717DCD94B}" sibTransId="{E6801B18-2756-4995-9993-2878DA8409B7}"/>
    <dgm:cxn modelId="{0AB184BA-E60C-446F-97EE-5FB59185FD98}" type="presOf" srcId="{F9581513-CFBB-4159-B1A7-693B9CC19E57}" destId="{E894E2FC-50FE-42BA-B166-A5B209250227}" srcOrd="0" destOrd="0" presId="urn:microsoft.com/office/officeart/2005/8/layout/radial6"/>
    <dgm:cxn modelId="{52E5FF98-8864-4F16-B5C6-CA612B5373D3}" type="presOf" srcId="{7EAAF1A9-98D6-4A8E-B14D-2875ED6CA467}" destId="{8C38EF22-46BA-4A3E-B004-6B49CE9C9ED3}" srcOrd="0" destOrd="0" presId="urn:microsoft.com/office/officeart/2005/8/layout/radial6"/>
    <dgm:cxn modelId="{797641C9-E52D-4AC7-A151-54AA6F6A676E}" srcId="{7EAAF1A9-98D6-4A8E-B14D-2875ED6CA467}" destId="{F9581513-CFBB-4159-B1A7-693B9CC19E57}" srcOrd="3" destOrd="0" parTransId="{1C3CDF8E-7669-492A-9BE0-46E3F5608BA4}" sibTransId="{7DE8DE25-EC1F-4472-A3E0-0D240E4DA5F1}"/>
    <dgm:cxn modelId="{2F396E41-4103-45F0-8D09-D9BBF48B42AA}" type="presOf" srcId="{764D10E3-885E-4367-BA82-8F400898A59F}" destId="{647BECFE-F890-4BD8-A433-6263A5450CEB}" srcOrd="0" destOrd="0" presId="urn:microsoft.com/office/officeart/2005/8/layout/radial6"/>
    <dgm:cxn modelId="{29B8FD37-FAED-4D1D-AE46-3117E662D23F}" type="presOf" srcId="{E6801B18-2756-4995-9993-2878DA8409B7}" destId="{C1C75665-94B0-48C3-A69F-B5514D17B03D}" srcOrd="0" destOrd="0" presId="urn:microsoft.com/office/officeart/2005/8/layout/radial6"/>
    <dgm:cxn modelId="{C802FFEB-CA19-45C9-89A8-9835D4476910}" type="presOf" srcId="{93CF279D-9F93-458D-87E9-448A3A519144}" destId="{FF441AD0-BD45-4C9B-9986-4FC77E9B4FE5}" srcOrd="0" destOrd="0" presId="urn:microsoft.com/office/officeart/2005/8/layout/radial6"/>
    <dgm:cxn modelId="{9411F1A1-FF31-44C1-A71B-19ED3FE6BBF4}" srcId="{7EAAF1A9-98D6-4A8E-B14D-2875ED6CA467}" destId="{764D10E3-885E-4367-BA82-8F400898A59F}" srcOrd="1" destOrd="0" parTransId="{5A5555AB-1E16-40CA-852F-B3BEA9B7FE03}" sibTransId="{81D15382-DD54-4EF4-8104-179236D4DEBE}"/>
    <dgm:cxn modelId="{7ED99604-3D76-4705-8C0B-4828C3921FF7}" type="presParOf" srcId="{FF441AD0-BD45-4C9B-9986-4FC77E9B4FE5}" destId="{8C38EF22-46BA-4A3E-B004-6B49CE9C9ED3}" srcOrd="0" destOrd="0" presId="urn:microsoft.com/office/officeart/2005/8/layout/radial6"/>
    <dgm:cxn modelId="{3110C34C-C7CF-473C-890A-8BE23678D0FC}" type="presParOf" srcId="{FF441AD0-BD45-4C9B-9986-4FC77E9B4FE5}" destId="{D0A5E328-96F8-4B9A-A853-C31B22D4B92E}" srcOrd="1" destOrd="0" presId="urn:microsoft.com/office/officeart/2005/8/layout/radial6"/>
    <dgm:cxn modelId="{3EF68226-2251-4246-96DF-B92CCF822347}" type="presParOf" srcId="{FF441AD0-BD45-4C9B-9986-4FC77E9B4FE5}" destId="{C404000D-D2ED-49AE-8CE8-CFD85CE3B2DC}" srcOrd="2" destOrd="0" presId="urn:microsoft.com/office/officeart/2005/8/layout/radial6"/>
    <dgm:cxn modelId="{9FF4414B-BCEF-48BB-9868-8D7152454043}" type="presParOf" srcId="{FF441AD0-BD45-4C9B-9986-4FC77E9B4FE5}" destId="{C1C75665-94B0-48C3-A69F-B5514D17B03D}" srcOrd="3" destOrd="0" presId="urn:microsoft.com/office/officeart/2005/8/layout/radial6"/>
    <dgm:cxn modelId="{72C49595-5BE6-4D1B-851D-6010C9045AF3}" type="presParOf" srcId="{FF441AD0-BD45-4C9B-9986-4FC77E9B4FE5}" destId="{647BECFE-F890-4BD8-A433-6263A5450CEB}" srcOrd="4" destOrd="0" presId="urn:microsoft.com/office/officeart/2005/8/layout/radial6"/>
    <dgm:cxn modelId="{4C1CEF75-9FD3-48C7-A46E-F26C429C4A34}" type="presParOf" srcId="{FF441AD0-BD45-4C9B-9986-4FC77E9B4FE5}" destId="{5F04262B-5008-42B7-873E-6AA4A858BF5F}" srcOrd="5" destOrd="0" presId="urn:microsoft.com/office/officeart/2005/8/layout/radial6"/>
    <dgm:cxn modelId="{A633C6E4-1ABC-4BD2-B3A0-9B0ACB1BD4A7}" type="presParOf" srcId="{FF441AD0-BD45-4C9B-9986-4FC77E9B4FE5}" destId="{A0FD3186-0682-47E7-ABB4-58994251BE92}" srcOrd="6" destOrd="0" presId="urn:microsoft.com/office/officeart/2005/8/layout/radial6"/>
    <dgm:cxn modelId="{47552275-6744-4D61-942F-A18862CB73C1}" type="presParOf" srcId="{FF441AD0-BD45-4C9B-9986-4FC77E9B4FE5}" destId="{7F09F6AE-E2D5-45D9-BA65-C9B82ADAAB05}" srcOrd="7" destOrd="0" presId="urn:microsoft.com/office/officeart/2005/8/layout/radial6"/>
    <dgm:cxn modelId="{AF862DB6-AFC4-47A6-A8A4-C15289529082}" type="presParOf" srcId="{FF441AD0-BD45-4C9B-9986-4FC77E9B4FE5}" destId="{34F623AF-11BA-467F-8462-F7668B04D069}" srcOrd="8" destOrd="0" presId="urn:microsoft.com/office/officeart/2005/8/layout/radial6"/>
    <dgm:cxn modelId="{ECDA7854-3572-4993-A96F-C99D3DC9250D}" type="presParOf" srcId="{FF441AD0-BD45-4C9B-9986-4FC77E9B4FE5}" destId="{114F2E2D-C2B5-404E-B974-221706444F57}" srcOrd="9" destOrd="0" presId="urn:microsoft.com/office/officeart/2005/8/layout/radial6"/>
    <dgm:cxn modelId="{1B6C2C5E-3C9E-4554-BAEA-2713DBEA8B4F}" type="presParOf" srcId="{FF441AD0-BD45-4C9B-9986-4FC77E9B4FE5}" destId="{E894E2FC-50FE-42BA-B166-A5B209250227}" srcOrd="10" destOrd="0" presId="urn:microsoft.com/office/officeart/2005/8/layout/radial6"/>
    <dgm:cxn modelId="{5A991A78-8044-40AB-8E36-B8B258F2B070}" type="presParOf" srcId="{FF441AD0-BD45-4C9B-9986-4FC77E9B4FE5}" destId="{8B20ECAA-1991-43A9-BD1E-4C94FA530684}" srcOrd="11" destOrd="0" presId="urn:microsoft.com/office/officeart/2005/8/layout/radial6"/>
    <dgm:cxn modelId="{9606BDD9-606E-4E48-8838-9434A73208CC}" type="presParOf" srcId="{FF441AD0-BD45-4C9B-9986-4FC77E9B4FE5}" destId="{BB14C41B-C145-4294-8B1E-EAC7E40A51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4C41B-C145-4294-8B1E-EAC7E40A518F}">
      <dsp:nvSpPr>
        <dsp:cNvPr id="0" name=""/>
        <dsp:cNvSpPr/>
      </dsp:nvSpPr>
      <dsp:spPr>
        <a:xfrm>
          <a:off x="2371868" y="522431"/>
          <a:ext cx="3485862" cy="348586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4F2E2D-C2B5-404E-B974-221706444F57}">
      <dsp:nvSpPr>
        <dsp:cNvPr id="0" name=""/>
        <dsp:cNvSpPr/>
      </dsp:nvSpPr>
      <dsp:spPr>
        <a:xfrm>
          <a:off x="2371868" y="522431"/>
          <a:ext cx="3485862" cy="348586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FD3186-0682-47E7-ABB4-58994251BE92}">
      <dsp:nvSpPr>
        <dsp:cNvPr id="0" name=""/>
        <dsp:cNvSpPr/>
      </dsp:nvSpPr>
      <dsp:spPr>
        <a:xfrm>
          <a:off x="2371868" y="522431"/>
          <a:ext cx="3485862" cy="3485862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C75665-94B0-48C3-A69F-B5514D17B03D}">
      <dsp:nvSpPr>
        <dsp:cNvPr id="0" name=""/>
        <dsp:cNvSpPr/>
      </dsp:nvSpPr>
      <dsp:spPr>
        <a:xfrm>
          <a:off x="2371868" y="522431"/>
          <a:ext cx="3485862" cy="3485862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38EF22-46BA-4A3E-B004-6B49CE9C9ED3}">
      <dsp:nvSpPr>
        <dsp:cNvPr id="0" name=""/>
        <dsp:cNvSpPr/>
      </dsp:nvSpPr>
      <dsp:spPr>
        <a:xfrm>
          <a:off x="3313137" y="1463699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Social Media</a:t>
          </a:r>
          <a:endParaRPr lang="en-US" sz="3200" kern="1200" dirty="0"/>
        </a:p>
      </dsp:txBody>
      <dsp:txXfrm>
        <a:off x="3313137" y="1463699"/>
        <a:ext cx="1603325" cy="1603325"/>
      </dsp:txXfrm>
    </dsp:sp>
    <dsp:sp modelId="{D0A5E328-96F8-4B9A-A853-C31B22D4B92E}">
      <dsp:nvSpPr>
        <dsp:cNvPr id="0" name=""/>
        <dsp:cNvSpPr/>
      </dsp:nvSpPr>
      <dsp:spPr>
        <a:xfrm>
          <a:off x="3553636" y="1671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Social Networking</a:t>
          </a:r>
          <a:endParaRPr lang="en-US" sz="1200" b="1" kern="1200" dirty="0"/>
        </a:p>
      </dsp:txBody>
      <dsp:txXfrm>
        <a:off x="3553636" y="1671"/>
        <a:ext cx="1122327" cy="1122327"/>
      </dsp:txXfrm>
    </dsp:sp>
    <dsp:sp modelId="{647BECFE-F890-4BD8-A433-6263A5450CEB}">
      <dsp:nvSpPr>
        <dsp:cNvPr id="0" name=""/>
        <dsp:cNvSpPr/>
      </dsp:nvSpPr>
      <dsp:spPr>
        <a:xfrm>
          <a:off x="5256163" y="1704198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Blogs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Microblogging</a:t>
          </a:r>
          <a:endParaRPr lang="en-US" sz="1050" b="1" kern="1200" dirty="0"/>
        </a:p>
      </dsp:txBody>
      <dsp:txXfrm>
        <a:off x="5256163" y="1704198"/>
        <a:ext cx="1122327" cy="1122327"/>
      </dsp:txXfrm>
    </dsp:sp>
    <dsp:sp modelId="{7F09F6AE-E2D5-45D9-BA65-C9B82ADAAB05}">
      <dsp:nvSpPr>
        <dsp:cNvPr id="0" name=""/>
        <dsp:cNvSpPr/>
      </dsp:nvSpPr>
      <dsp:spPr>
        <a:xfrm>
          <a:off x="3553636" y="3406725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Wiki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Forum</a:t>
          </a:r>
          <a:endParaRPr lang="en-US" sz="1200" b="1" kern="1200" dirty="0"/>
        </a:p>
      </dsp:txBody>
      <dsp:txXfrm>
        <a:off x="3553636" y="3406725"/>
        <a:ext cx="1122327" cy="1122327"/>
      </dsp:txXfrm>
    </dsp:sp>
    <dsp:sp modelId="{E894E2FC-50FE-42BA-B166-A5B209250227}">
      <dsp:nvSpPr>
        <dsp:cNvPr id="0" name=""/>
        <dsp:cNvSpPr/>
      </dsp:nvSpPr>
      <dsp:spPr>
        <a:xfrm>
          <a:off x="1851108" y="1704198"/>
          <a:ext cx="1122327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Content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Sharing</a:t>
          </a:r>
          <a:endParaRPr lang="en-US" sz="1200" b="1" kern="1200" dirty="0"/>
        </a:p>
      </dsp:txBody>
      <dsp:txXfrm>
        <a:off x="1851108" y="1704198"/>
        <a:ext cx="1122327" cy="112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30954-2891-4C4B-9953-4E2A648DE0DB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BF99-DF89-44DF-B8AF-8CFFA1BA7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There are various of social media: like social network , blogs, wiki, forums content sharing. Most of them are an open platform so users can connect with each other, generate content.  These web 2.0 applications gained a lot of online traffic recently. They provide rich information about online users, also new tasks and challenges. </a:t>
            </a:r>
          </a:p>
          <a:p>
            <a:pPr eaLnBrk="1" hangingPunct="1"/>
            <a:endParaRPr lang="en-US" altLang="zh-CN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1C0F0-CC34-4864-8F54-C107BB5655A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 small number of nodes have high degrees”</a:t>
            </a:r>
            <a:r>
              <a:rPr lang="en-US" baseline="0" dirty="0" smtClean="0"/>
              <a:t> thanks to the </a:t>
            </a:r>
            <a:r>
              <a:rPr lang="en-US" baseline="0" smtClean="0"/>
              <a:t>power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68C7-D1CD-8545-B93E-829B383B29E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categorization</a:t>
            </a:r>
            <a:r>
              <a:rPr lang="en-US" baseline="0" dirty="0" smtClean="0"/>
              <a:t> are not necessarily disjoint</a:t>
            </a:r>
          </a:p>
          <a:p>
            <a:r>
              <a:rPr lang="en-US" sz="1200" dirty="0" smtClean="0"/>
              <a:t>; social media is becoming an aspect of the physical world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B138-1959-EE49-A6BA-732400FFB87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Groups are not active: the</a:t>
            </a:r>
            <a:r>
              <a:rPr lang="en-US" baseline="0" dirty="0" smtClean="0"/>
              <a:t> group members seldom talk to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Explicitly vs. implicitly formed groups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3F92-0D53-4681-972D-12394B2B330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No objective definition for a community</a:t>
            </a:r>
          </a:p>
          <a:p>
            <a:r>
              <a:rPr lang="en-US" sz="1100" dirty="0"/>
              <a:t>Visualization might help, but only for small networks</a:t>
            </a:r>
          </a:p>
          <a:p>
            <a:r>
              <a:rPr lang="en-US" sz="1100" dirty="0"/>
              <a:t>Real-world networks tend to be noisy</a:t>
            </a:r>
          </a:p>
          <a:p>
            <a:r>
              <a:rPr lang="en-US" sz="1100" dirty="0"/>
              <a:t>Need a proper 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3F92-0D53-4681-972D-12394B2B330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3F92-0D53-4681-972D-12394B2B330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typical goal is to partition a</a:t>
            </a:r>
            <a:r>
              <a:rPr lang="en-US" baseline="0" dirty="0" smtClean="0"/>
              <a:t> network into disjoint sets. But that can be extended to soft clustering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B138-1959-EE49-A6BA-732400FFB873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31899"/>
            <a:ext cx="9052560" cy="731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rgbClr val="0D0163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rgbClr val="0D0163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0D0163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0D0163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0D016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512C-86FD-4258-B38C-3F5ADA7BAE1E}" type="datetimeFigureOut">
              <a:rPr lang="zh-CN" altLang="en-US" smtClean="0"/>
              <a:pPr/>
              <a:t>2013/11/11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65D9-DCB0-49F4-8C32-7D07E85E9D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5.gif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社会媒体分析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log-log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law distribution becomes a </a:t>
            </a:r>
            <a:r>
              <a:rPr lang="en-US" dirty="0" smtClean="0">
                <a:solidFill>
                  <a:srgbClr val="0000FF"/>
                </a:solidFill>
              </a:rPr>
              <a:t>straight line </a:t>
            </a:r>
            <a:r>
              <a:rPr lang="en-US" dirty="0" smtClean="0"/>
              <a:t>if plot in a log-log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flickr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52" y="2695492"/>
            <a:ext cx="4249072" cy="3430671"/>
          </a:xfrm>
          <a:prstGeom prst="rect">
            <a:avLst/>
          </a:prstGeom>
        </p:spPr>
      </p:pic>
      <p:pic>
        <p:nvPicPr>
          <p:cNvPr id="6" name="Picture 5" descr="youtub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555" y="2695492"/>
            <a:ext cx="4242661" cy="3425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476" y="6356350"/>
            <a:ext cx="280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Friendship Network in </a:t>
            </a:r>
            <a:r>
              <a:rPr lang="en-US" dirty="0" err="1" smtClean="0"/>
              <a:t>Flickr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1614" y="6356350"/>
            <a:ext cx="3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Friendship Network in YouTube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44526" y="4344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基本的测度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采用图论的测度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直径，最短路</a:t>
            </a:r>
            <a:endParaRPr lang="en-US" altLang="zh-CN" dirty="0" smtClean="0"/>
          </a:p>
          <a:p>
            <a:r>
              <a:rPr lang="zh-CN" altLang="en-US" dirty="0" smtClean="0"/>
              <a:t>面向网络划分的测度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社区发现</a:t>
            </a:r>
            <a:endParaRPr lang="en-US" altLang="zh-CN" dirty="0" smtClean="0"/>
          </a:p>
          <a:p>
            <a:r>
              <a:rPr lang="zh-CN" altLang="en-US" dirty="0" smtClean="0"/>
              <a:t>对网络中顶点和边的分析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2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Measures used to calibrate the small world effect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Diameter</a:t>
            </a:r>
            <a:r>
              <a:rPr lang="en-US" sz="2400" dirty="0" smtClean="0"/>
              <a:t>: the longest shortest path in a network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Average shortest path length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76" y="3922448"/>
            <a:ext cx="3835400" cy="146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288" y="3502527"/>
            <a:ext cx="473171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The shortest path between two nodes is called </a:t>
            </a:r>
            <a:r>
              <a:rPr lang="en-US" dirty="0" smtClean="0">
                <a:solidFill>
                  <a:srgbClr val="0000FF"/>
                </a:solidFill>
              </a:rPr>
              <a:t>geodesic. </a:t>
            </a:r>
          </a:p>
          <a:p>
            <a:pPr>
              <a:buFont typeface="Arial"/>
              <a:buChar char="•"/>
            </a:pPr>
            <a:r>
              <a:rPr lang="en-US" dirty="0" smtClean="0"/>
              <a:t>  The number of hops in the geodesic is the</a:t>
            </a:r>
            <a:r>
              <a:rPr lang="en-US" dirty="0" smtClean="0">
                <a:solidFill>
                  <a:srgbClr val="0000FF"/>
                </a:solidFill>
              </a:rPr>
              <a:t> geodesic distance.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The geodesic distance between node 1 and node 9 is 4.</a:t>
            </a:r>
          </a:p>
          <a:p>
            <a:pPr>
              <a:buFont typeface="Arial"/>
              <a:buChar char="•"/>
            </a:pPr>
            <a:r>
              <a:rPr lang="en-US" dirty="0" smtClean="0"/>
              <a:t>  The diameter of the network is 5, corresponding to the geodesic distance between nodes 2 and 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Community</a:t>
            </a:r>
            <a:r>
              <a:rPr lang="en-US" sz="2800" dirty="0" smtClean="0"/>
              <a:t>: People in a group interact with each other more frequently than those outside the group</a:t>
            </a:r>
          </a:p>
          <a:p>
            <a:endParaRPr lang="en-US" sz="2800" dirty="0" smtClean="0"/>
          </a:p>
          <a:p>
            <a:r>
              <a:rPr lang="en-US" sz="2800" dirty="0" smtClean="0"/>
              <a:t>Friends of a friend are likely to be friends as well</a:t>
            </a:r>
          </a:p>
          <a:p>
            <a:r>
              <a:rPr lang="en-US" sz="2800" dirty="0" smtClean="0"/>
              <a:t>Measured by </a:t>
            </a:r>
            <a:r>
              <a:rPr lang="en-US" sz="2800" dirty="0" smtClean="0">
                <a:solidFill>
                  <a:srgbClr val="0000FF"/>
                </a:solidFill>
              </a:rPr>
              <a:t>clustering coefficient: </a:t>
            </a:r>
            <a:r>
              <a:rPr lang="en-US" sz="2800" i="1" baseline="-25000" dirty="0" smtClean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density of connections among one’s friends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383" y="4700122"/>
            <a:ext cx="5723567" cy="142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Coefficient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78420" y="3101474"/>
            <a:ext cx="4208379" cy="30246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=4, N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= {4, 5, 7,8}</a:t>
            </a:r>
          </a:p>
          <a:p>
            <a:r>
              <a:rPr lang="en-US" sz="2000" dirty="0" smtClean="0"/>
              <a:t>k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=4 as e(4,5), e(5,7), e(5,8), e(7,8)</a:t>
            </a:r>
          </a:p>
          <a:p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= 4/(4*3/2) = 2/3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Average clustering coefficient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C = (C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… +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n</a:t>
            </a:r>
            <a:r>
              <a:rPr lang="en-US" sz="2000" dirty="0" err="1" smtClean="0"/>
              <a:t>)/n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C = 0.61 for the left network</a:t>
            </a:r>
          </a:p>
          <a:p>
            <a:r>
              <a:rPr lang="en-US" sz="2000" dirty="0" smtClean="0"/>
              <a:t>In a random graph, the expected coefficient is  14/(9*8/2) = 0.19.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76" y="3922448"/>
            <a:ext cx="3835400" cy="146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83" y="1600201"/>
            <a:ext cx="5003143" cy="1246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321297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aseline="-25000" dirty="0" smtClean="0"/>
              <a:t>  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31409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aseline="-25000" dirty="0" smtClean="0"/>
              <a:t>  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996952"/>
            <a:ext cx="399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 number of edges in the neighbor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community </a:t>
            </a:r>
            <a:r>
              <a:rPr lang="en-US" sz="2400" dirty="0" smtClean="0"/>
              <a:t>is a set of nodes between which the interactions are (relatively) frequent</a:t>
            </a:r>
          </a:p>
          <a:p>
            <a:pPr lvl="1"/>
            <a:r>
              <a:rPr lang="en-US" sz="2000" dirty="0" smtClean="0"/>
              <a:t>A.k.a.,  </a:t>
            </a:r>
            <a:r>
              <a:rPr lang="en-US" sz="2000" i="1" dirty="0" smtClean="0"/>
              <a:t>group, cluster, cohesive subgroups, modules </a:t>
            </a:r>
          </a:p>
          <a:p>
            <a:pPr lvl="1"/>
            <a:endParaRPr lang="en-US" sz="2000" i="1" dirty="0" smtClean="0"/>
          </a:p>
          <a:p>
            <a:pPr lvl="1"/>
            <a:endParaRPr lang="en-US" sz="2000" i="1" dirty="0" smtClean="0"/>
          </a:p>
          <a:p>
            <a:pPr lvl="1"/>
            <a:endParaRPr lang="en-US" sz="2000" i="1" dirty="0" smtClean="0"/>
          </a:p>
          <a:p>
            <a:pPr lvl="1"/>
            <a:endParaRPr lang="en-US" sz="2000" i="1" dirty="0" smtClean="0"/>
          </a:p>
          <a:p>
            <a:endParaRPr lang="en-US" sz="2400" dirty="0" smtClean="0"/>
          </a:p>
          <a:p>
            <a:r>
              <a:rPr lang="en-US" sz="2400" dirty="0" smtClean="0"/>
              <a:t>Applications: </a:t>
            </a:r>
            <a:r>
              <a:rPr lang="en-US" sz="2000" i="1" dirty="0" smtClean="0"/>
              <a:t>Recommendation based communities, Network Compression, Visualization of a huge network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New lines of research in social media</a:t>
            </a:r>
          </a:p>
          <a:p>
            <a:pPr lvl="1"/>
            <a:r>
              <a:rPr lang="en-US" sz="2000" dirty="0" smtClean="0"/>
              <a:t>Community Detection in Heterogeneous Networks</a:t>
            </a:r>
          </a:p>
          <a:p>
            <a:pPr lvl="1"/>
            <a:r>
              <a:rPr lang="en-US" sz="2000" dirty="0" smtClean="0"/>
              <a:t>Community Evolution  in Dynamic Networks</a:t>
            </a:r>
          </a:p>
          <a:p>
            <a:pPr lvl="1"/>
            <a:r>
              <a:rPr lang="en-US" sz="2000" dirty="0" smtClean="0"/>
              <a:t>Scalable Community Detection in Large-Scale Networks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421" y="2722154"/>
            <a:ext cx="7793790" cy="146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and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Common in social media applications</a:t>
            </a:r>
          </a:p>
          <a:p>
            <a:pPr lvl="1"/>
            <a:r>
              <a:rPr lang="en-US" sz="2000" dirty="0" smtClean="0"/>
              <a:t>Tag suggestion, Friend/Group Recommendation, Targeting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848" y="2584454"/>
            <a:ext cx="7811837" cy="1370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6316" y="3755036"/>
            <a:ext cx="16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</a:t>
            </a:r>
            <a:r>
              <a:rPr lang="en-US" sz="2000" dirty="0" smtClean="0"/>
              <a:t>prediction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905" y="4317596"/>
            <a:ext cx="7833895" cy="1444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8842" y="5762464"/>
            <a:ext cx="288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Network-Based 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Centrality(distance=1)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5662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importance of a node is determined by the number of nodes adjacent to it</a:t>
            </a:r>
          </a:p>
          <a:p>
            <a:pPr lvl="1"/>
            <a:r>
              <a:rPr lang="en-US" sz="2000" dirty="0" smtClean="0"/>
              <a:t>The larger the degree, the more import the node is</a:t>
            </a:r>
          </a:p>
          <a:p>
            <a:pPr lvl="1"/>
            <a:r>
              <a:rPr lang="en-US" sz="2000" smtClean="0"/>
              <a:t>Only a </a:t>
            </a:r>
            <a:r>
              <a:rPr lang="en-US" sz="2000" dirty="0" smtClean="0"/>
              <a:t>small number of nodes have high degrees in many real-life networks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Degree Centrality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Normalized Degree Centrality</a:t>
            </a:r>
            <a:r>
              <a:rPr lang="en-US" sz="2400" dirty="0" smtClean="0"/>
              <a:t>: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4070" y="3151612"/>
            <a:ext cx="2862580" cy="90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1513" y="3974274"/>
            <a:ext cx="3289300" cy="673100"/>
          </a:xfrm>
          <a:prstGeom prst="rect">
            <a:avLst/>
          </a:prstGeom>
        </p:spPr>
      </p:pic>
      <p:pic>
        <p:nvPicPr>
          <p:cNvPr id="6" name="Picture 5" descr="network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227" y="4789910"/>
            <a:ext cx="3835400" cy="146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9278" y="4936444"/>
            <a:ext cx="3661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For node 1, degree centrality is 3;</a:t>
            </a:r>
          </a:p>
          <a:p>
            <a:pPr algn="ctr"/>
            <a:r>
              <a:rPr lang="en-US" sz="2000" dirty="0" smtClean="0"/>
              <a:t>Normalized degree centrality is </a:t>
            </a:r>
          </a:p>
          <a:p>
            <a:pPr algn="ctr"/>
            <a:r>
              <a:rPr lang="en-US" sz="2000" dirty="0" smtClean="0"/>
              <a:t>3/(9-1)=3/8.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 (distance&gt;1)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“Central” nodes are important, as they can reach the whole network more quickly than non-central nodes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Importance measured  by </a:t>
            </a:r>
            <a:r>
              <a:rPr lang="en-US" sz="2400" dirty="0" smtClean="0">
                <a:solidFill>
                  <a:srgbClr val="0000FF"/>
                </a:solidFill>
              </a:rPr>
              <a:t>how close a node is to other nodes</a:t>
            </a:r>
          </a:p>
          <a:p>
            <a:endParaRPr lang="en-US" sz="2400" dirty="0" smtClean="0"/>
          </a:p>
          <a:p>
            <a:r>
              <a:rPr lang="en-US" sz="2400" dirty="0" smtClean="0"/>
              <a:t>Average Distance: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Closeness Centrality  </a:t>
            </a:r>
            <a:r>
              <a:rPr lang="zh-CN" altLang="en-US" sz="2400" dirty="0" smtClean="0">
                <a:solidFill>
                  <a:srgbClr val="0000FF"/>
                </a:solidFill>
              </a:rPr>
              <a:t>（越大越好）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743" y="3145351"/>
            <a:ext cx="3517900" cy="93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399" y="4745551"/>
            <a:ext cx="6299200" cy="1320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 Example</a:t>
            </a:r>
            <a:endParaRPr lang="en-US" dirty="0"/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73177"/>
            <a:ext cx="4328611" cy="164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0926" y="1631124"/>
            <a:ext cx="3655874" cy="2861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6254" y="4642359"/>
            <a:ext cx="6648838" cy="1359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686" y="6234970"/>
            <a:ext cx="459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Node 4 is more central than node 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Media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762000" y="1447800"/>
            <a:ext cx="7805738" cy="1672590"/>
            <a:chOff x="762000" y="990600"/>
            <a:chExt cx="7805738" cy="1672590"/>
          </a:xfrm>
        </p:grpSpPr>
        <p:pic>
          <p:nvPicPr>
            <p:cNvPr id="4" name="Picture 3" descr="telephisi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990600"/>
              <a:ext cx="1295400" cy="1598221"/>
            </a:xfrm>
            <a:prstGeom prst="rect">
              <a:avLst/>
            </a:prstGeom>
          </p:spPr>
        </p:pic>
        <p:pic>
          <p:nvPicPr>
            <p:cNvPr id="5" name="Picture 4" descr="radi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1066800"/>
              <a:ext cx="1447800" cy="1587910"/>
            </a:xfrm>
            <a:prstGeom prst="rect">
              <a:avLst/>
            </a:prstGeom>
          </p:spPr>
        </p:pic>
        <p:pic>
          <p:nvPicPr>
            <p:cNvPr id="6" name="Picture 5" descr="movie-thea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1295400"/>
              <a:ext cx="1428750" cy="1143000"/>
            </a:xfrm>
            <a:prstGeom prst="rect">
              <a:avLst/>
            </a:prstGeom>
          </p:spPr>
        </p:pic>
        <p:pic>
          <p:nvPicPr>
            <p:cNvPr id="7" name="Picture 6" descr="newspaper-page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0" y="990600"/>
              <a:ext cx="2090738" cy="1672590"/>
            </a:xfrm>
            <a:prstGeom prst="rect">
              <a:avLst/>
            </a:prstGeom>
          </p:spPr>
        </p:pic>
      </p:grpSp>
      <p:grpSp>
        <p:nvGrpSpPr>
          <p:cNvPr id="8" name="Group 15"/>
          <p:cNvGrpSpPr/>
          <p:nvPr/>
        </p:nvGrpSpPr>
        <p:grpSpPr>
          <a:xfrm>
            <a:off x="1828800" y="4038600"/>
            <a:ext cx="5076643" cy="1391674"/>
            <a:chOff x="1828800" y="4114800"/>
            <a:chExt cx="5076643" cy="1391674"/>
          </a:xfrm>
        </p:grpSpPr>
        <p:pic>
          <p:nvPicPr>
            <p:cNvPr id="10" name="Picture 9" descr="telephon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4267200"/>
              <a:ext cx="1706306" cy="1139868"/>
            </a:xfrm>
            <a:prstGeom prst="rect">
              <a:avLst/>
            </a:prstGeom>
          </p:spPr>
        </p:pic>
        <p:pic>
          <p:nvPicPr>
            <p:cNvPr id="11" name="Picture 10" descr="fax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2600" y="4114800"/>
              <a:ext cx="1342843" cy="1391674"/>
            </a:xfrm>
            <a:prstGeom prst="rect">
              <a:avLst/>
            </a:prstGeom>
          </p:spPr>
        </p:pic>
        <p:pic>
          <p:nvPicPr>
            <p:cNvPr id="1026" name="Picture 2" descr="C:\Documents and Settings\User\Local Settings\Temporary Internet Files\Content.IE5\04326Q1V\MCj0424162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8800" y="4114800"/>
              <a:ext cx="979262" cy="1292269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514600" y="32004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Broadcast Media: One-to-Many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55626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Communication Media: One-to-One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Centrality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Node betweenness counts </a:t>
            </a:r>
            <a:r>
              <a:rPr lang="en-US" sz="2000" dirty="0" smtClean="0">
                <a:solidFill>
                  <a:srgbClr val="0000FF"/>
                </a:solidFill>
              </a:rPr>
              <a:t>the number of shortest paths that pass one node (the role of a vertex in graph </a:t>
            </a:r>
            <a:r>
              <a:rPr lang="en-US" sz="2000" dirty="0" err="1" smtClean="0">
                <a:solidFill>
                  <a:srgbClr val="0000FF"/>
                </a:solidFill>
              </a:rPr>
              <a:t>connectitivity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/>
              <a:t>Nodes with high betweenness are important in communication and information diffusion</a:t>
            </a:r>
          </a:p>
          <a:p>
            <a:endParaRPr lang="en-US" sz="2000" dirty="0" smtClean="0"/>
          </a:p>
          <a:p>
            <a:r>
              <a:rPr lang="en-US" sz="2000" dirty="0" smtClean="0"/>
              <a:t>Betweenness Centrality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163" y="3040615"/>
            <a:ext cx="4320624" cy="1074501"/>
          </a:xfrm>
          <a:prstGeom prst="rect">
            <a:avLst/>
          </a:prstGeom>
        </p:spPr>
      </p:pic>
      <p:grpSp>
        <p:nvGrpSpPr>
          <p:cNvPr id="5" name="Group 10"/>
          <p:cNvGrpSpPr/>
          <p:nvPr/>
        </p:nvGrpSpPr>
        <p:grpSpPr>
          <a:xfrm>
            <a:off x="1017630" y="4431268"/>
            <a:ext cx="5802291" cy="400110"/>
            <a:chOff x="1017630" y="4431268"/>
            <a:chExt cx="5802291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817730" y="4431268"/>
              <a:ext cx="500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number of shortest paths between </a:t>
              </a:r>
              <a:r>
                <a:rPr lang="en-US" sz="2000" dirty="0" err="1" smtClean="0"/>
                <a:t>s</a:t>
              </a:r>
              <a:r>
                <a:rPr lang="en-US" sz="2000" dirty="0" smtClean="0"/>
                <a:t> and </a:t>
              </a:r>
              <a:r>
                <a:rPr lang="en-US" sz="2000" dirty="0" err="1" smtClean="0"/>
                <a:t>t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630" y="4521200"/>
              <a:ext cx="800100" cy="279400"/>
            </a:xfrm>
            <a:prstGeom prst="rect">
              <a:avLst/>
            </a:prstGeom>
          </p:spPr>
        </p:pic>
      </p:grpSp>
      <p:grpSp>
        <p:nvGrpSpPr>
          <p:cNvPr id="9" name="Group 11"/>
          <p:cNvGrpSpPr/>
          <p:nvPr/>
        </p:nvGrpSpPr>
        <p:grpSpPr>
          <a:xfrm>
            <a:off x="881063" y="4995863"/>
            <a:ext cx="7194944" cy="500678"/>
            <a:chOff x="881063" y="4995863"/>
            <a:chExt cx="7194944" cy="500678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063" y="4995863"/>
              <a:ext cx="1524000" cy="469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05063" y="5096431"/>
              <a:ext cx="5670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number of shortest </a:t>
              </a:r>
              <a:r>
                <a:rPr lang="en-US" sz="2000" dirty="0" smtClean="0"/>
                <a:t>paths</a:t>
              </a:r>
              <a:r>
                <a:rPr lang="en-US" dirty="0" smtClean="0"/>
                <a:t> between </a:t>
              </a:r>
              <a:r>
                <a:rPr lang="en-US" dirty="0" err="1" smtClean="0"/>
                <a:t>s</a:t>
              </a:r>
              <a:r>
                <a:rPr lang="en-US" dirty="0" smtClean="0"/>
                <a:t> and </a:t>
              </a:r>
              <a:r>
                <a:rPr lang="en-US" dirty="0" err="1" smtClean="0"/>
                <a:t>t</a:t>
              </a:r>
              <a:r>
                <a:rPr lang="en-US" dirty="0" smtClean="0"/>
                <a:t> that pass v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Betweenness Centrality Example</a:t>
            </a:r>
            <a:endParaRPr lang="en-US" dirty="0"/>
          </a:p>
        </p:txBody>
      </p:sp>
      <p:pic>
        <p:nvPicPr>
          <p:cNvPr id="15" name="Content Placeholder 14" descr="latex-image-1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3190" b="-33190"/>
          <a:stretch>
            <a:fillRect/>
          </a:stretch>
        </p:blipFill>
        <p:spPr>
          <a:xfrm>
            <a:off x="1817730" y="3588856"/>
            <a:ext cx="1608052" cy="559282"/>
          </a:xfrm>
        </p:spPr>
      </p:pic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36511"/>
            <a:ext cx="4328611" cy="1648312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1017630" y="4567818"/>
            <a:ext cx="5802291" cy="400110"/>
            <a:chOff x="1017630" y="4431268"/>
            <a:chExt cx="5802291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1817730" y="4431268"/>
              <a:ext cx="5002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 number of shortest paths between </a:t>
              </a:r>
              <a:r>
                <a:rPr lang="en-US" sz="2000" dirty="0" err="1" smtClean="0"/>
                <a:t>s</a:t>
              </a:r>
              <a:r>
                <a:rPr lang="en-US" sz="2000" dirty="0" smtClean="0"/>
                <a:t> and </a:t>
              </a:r>
              <a:r>
                <a:rPr lang="en-US" sz="2000" dirty="0" err="1" smtClean="0"/>
                <a:t>t</a:t>
              </a:r>
              <a:endParaRPr lang="en-US" sz="2000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630" y="4521200"/>
              <a:ext cx="800100" cy="279400"/>
            </a:xfrm>
            <a:prstGeom prst="rect">
              <a:avLst/>
            </a:prstGeom>
          </p:spPr>
        </p:pic>
      </p:grpSp>
      <p:grpSp>
        <p:nvGrpSpPr>
          <p:cNvPr id="5" name="Group 10"/>
          <p:cNvGrpSpPr/>
          <p:nvPr/>
        </p:nvGrpSpPr>
        <p:grpSpPr>
          <a:xfrm>
            <a:off x="1017630" y="5096431"/>
            <a:ext cx="7058377" cy="400110"/>
            <a:chOff x="1017630" y="5096431"/>
            <a:chExt cx="7058377" cy="40011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630" y="5149271"/>
              <a:ext cx="1126281" cy="3472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05063" y="5096431"/>
              <a:ext cx="5670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number of shortest </a:t>
              </a:r>
              <a:r>
                <a:rPr lang="en-US" sz="2000" dirty="0" smtClean="0"/>
                <a:t>paths</a:t>
              </a:r>
              <a:r>
                <a:rPr lang="en-US" dirty="0" smtClean="0"/>
                <a:t> between </a:t>
              </a:r>
              <a:r>
                <a:rPr lang="en-US" dirty="0" err="1" smtClean="0"/>
                <a:t>s</a:t>
              </a:r>
              <a:r>
                <a:rPr lang="en-US" dirty="0" smtClean="0"/>
                <a:t> and </a:t>
              </a:r>
              <a:r>
                <a:rPr lang="en-US" dirty="0" err="1" smtClean="0"/>
                <a:t>t</a:t>
              </a:r>
              <a:r>
                <a:rPr lang="en-US" dirty="0" smtClean="0"/>
                <a:t> that pass v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1417638"/>
            <a:ext cx="3962400" cy="2730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1063" y="4106153"/>
            <a:ext cx="6303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betweenness centrality  for node 5?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630" y="5496541"/>
            <a:ext cx="4320624" cy="1074501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28184" y="594928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越大</a:t>
            </a:r>
            <a:r>
              <a:rPr lang="zh-CN" altLang="en-US" dirty="0" smtClean="0"/>
              <a:t>说明该节点越重要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and Strong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practice, connections are not of the same strength</a:t>
            </a:r>
          </a:p>
          <a:p>
            <a:r>
              <a:rPr lang="en-US" sz="2800" dirty="0" smtClean="0"/>
              <a:t>Interpersonal social networks are composed of strong ties (</a:t>
            </a:r>
            <a:r>
              <a:rPr lang="en-US" sz="2800" dirty="0" smtClean="0">
                <a:solidFill>
                  <a:srgbClr val="0000FF"/>
                </a:solidFill>
              </a:rPr>
              <a:t>close friends</a:t>
            </a:r>
            <a:r>
              <a:rPr lang="en-US" sz="2800" dirty="0" smtClean="0"/>
              <a:t>) and weak ties (</a:t>
            </a:r>
            <a:r>
              <a:rPr lang="en-US" sz="2800" dirty="0" smtClean="0">
                <a:solidFill>
                  <a:srgbClr val="0000FF"/>
                </a:solidFill>
              </a:rPr>
              <a:t>acquaintances </a:t>
            </a:r>
            <a:r>
              <a:rPr lang="zh-CN" altLang="en-US" sz="2800" dirty="0" smtClean="0">
                <a:solidFill>
                  <a:srgbClr val="0000FF"/>
                </a:solidFill>
              </a:rPr>
              <a:t>简单相识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Strong ties and weak ties play different roles for community formation and information diffusion</a:t>
            </a:r>
          </a:p>
          <a:p>
            <a:r>
              <a:rPr lang="en-US" sz="2800" dirty="0" smtClean="0"/>
              <a:t>Strength of Weak Ties (</a:t>
            </a:r>
            <a:r>
              <a:rPr lang="en-US" sz="2800" i="1" dirty="0" err="1" smtClean="0"/>
              <a:t>Granovetter</a:t>
            </a:r>
            <a:r>
              <a:rPr lang="en-US" sz="2800" i="1" dirty="0" smtClean="0"/>
              <a:t>, 1973</a:t>
            </a:r>
            <a:r>
              <a:rPr lang="en-US" sz="2800" dirty="0" smtClean="0"/>
              <a:t>) </a:t>
            </a:r>
          </a:p>
          <a:p>
            <a:pPr lvl="1"/>
            <a:r>
              <a:rPr lang="en-US" sz="2400" dirty="0" smtClean="0"/>
              <a:t>Occasional </a:t>
            </a:r>
            <a:r>
              <a:rPr lang="en-US" sz="2400" dirty="0"/>
              <a:t>encounters with distant acquaintances </a:t>
            </a:r>
            <a:r>
              <a:rPr lang="en-US" sz="2400" dirty="0" smtClean="0"/>
              <a:t>can provide </a:t>
            </a:r>
            <a:r>
              <a:rPr lang="en-US" sz="2400" dirty="0"/>
              <a:t>important information about new opportunities for job search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Social Media allows users to connect to each other more easily than ever</a:t>
            </a:r>
          </a:p>
          <a:p>
            <a:pPr marL="742950" lvl="2" indent="-342900"/>
            <a:r>
              <a:rPr lang="en-US" sz="2000" dirty="0" smtClean="0"/>
              <a:t>One user might have thousands of friends online</a:t>
            </a:r>
          </a:p>
          <a:p>
            <a:pPr marL="742950" lvl="2" indent="-342900"/>
            <a:r>
              <a:rPr lang="en-US" sz="2000" dirty="0" smtClean="0"/>
              <a:t>Who are the most important ones among your 300 </a:t>
            </a:r>
            <a:r>
              <a:rPr lang="en-US" sz="2000" dirty="0" err="1" smtClean="0"/>
              <a:t>Facebook</a:t>
            </a:r>
            <a:r>
              <a:rPr lang="en-US" sz="2000" dirty="0" smtClean="0"/>
              <a:t> friends?</a:t>
            </a:r>
          </a:p>
          <a:p>
            <a:pPr marL="342900" lvl="1" indent="-342900">
              <a:buFont typeface="Arial"/>
              <a:buChar char="•"/>
            </a:pPr>
            <a:endParaRPr lang="en-US" sz="2400" dirty="0" smtClean="0"/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Imperative to </a:t>
            </a:r>
            <a:r>
              <a:rPr lang="en-US" sz="2400" dirty="0" smtClean="0">
                <a:solidFill>
                  <a:srgbClr val="0000FF"/>
                </a:solidFill>
              </a:rPr>
              <a:t>estimate the strengths of ties </a:t>
            </a:r>
            <a:r>
              <a:rPr lang="en-US" sz="2400" dirty="0" smtClean="0"/>
              <a:t>for advanced analysis  </a:t>
            </a:r>
          </a:p>
          <a:p>
            <a:pPr marL="742950" lvl="2" indent="-342900"/>
            <a:r>
              <a:rPr lang="en-US" sz="2000" dirty="0" smtClean="0"/>
              <a:t>Analyze network topology</a:t>
            </a:r>
          </a:p>
          <a:p>
            <a:pPr marL="742950" lvl="2" indent="-342900"/>
            <a:r>
              <a:rPr lang="en-US" sz="2000" dirty="0" smtClean="0"/>
              <a:t>Learn from User Profiles and Attributes</a:t>
            </a:r>
          </a:p>
          <a:p>
            <a:pPr marL="742950" lvl="2" indent="-342900"/>
            <a:r>
              <a:rPr lang="en-US" sz="2000" dirty="0" smtClean="0"/>
              <a:t>Learn from User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Bridges</a:t>
            </a:r>
            <a:r>
              <a:rPr lang="en-US" sz="2800" dirty="0" smtClean="0"/>
              <a:t> connecting two different communities are weak ties</a:t>
            </a:r>
          </a:p>
          <a:p>
            <a:r>
              <a:rPr lang="en-US" sz="2800" dirty="0" smtClean="0"/>
              <a:t>An edge is a </a:t>
            </a:r>
            <a:r>
              <a:rPr lang="en-US" sz="2800" i="1" dirty="0" smtClean="0">
                <a:solidFill>
                  <a:srgbClr val="0000FF"/>
                </a:solidFill>
              </a:rPr>
              <a:t>bridge</a:t>
            </a:r>
            <a:r>
              <a:rPr lang="en-US" sz="2800" dirty="0" smtClean="0"/>
              <a:t> if its removal results in disconnection of its terminal nodes</a:t>
            </a:r>
          </a:p>
        </p:txBody>
      </p:sp>
      <p:pic>
        <p:nvPicPr>
          <p:cNvPr id="4" name="Picture 3" descr="brid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075" y="4042884"/>
            <a:ext cx="3927209" cy="1477207"/>
          </a:xfrm>
          <a:prstGeom prst="rect">
            <a:avLst/>
          </a:prstGeom>
        </p:spPr>
      </p:pic>
      <p:pic>
        <p:nvPicPr>
          <p:cNvPr id="5" name="Picture 4" descr="localbrid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678" y="3105050"/>
            <a:ext cx="3171045" cy="267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3739" y="5909231"/>
            <a:ext cx="2257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e(2,5) is a bridge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0899" y="5909231"/>
            <a:ext cx="2870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e(2,5) is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 bridge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“shortcut” Bridge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Bridges are rare in real-life networks</a:t>
            </a:r>
          </a:p>
          <a:p>
            <a:r>
              <a:rPr lang="en-US" sz="2800" dirty="0" smtClean="0"/>
              <a:t>Alternatively, one can relax the definition by checking if </a:t>
            </a:r>
            <a:r>
              <a:rPr lang="en-US" sz="2800" dirty="0" smtClean="0">
                <a:solidFill>
                  <a:srgbClr val="0000FF"/>
                </a:solidFill>
              </a:rPr>
              <a:t> the distance </a:t>
            </a:r>
            <a:r>
              <a:rPr lang="en-US" sz="2800" dirty="0" smtClean="0"/>
              <a:t>between two terminal nodes increases if the edge is removed</a:t>
            </a:r>
          </a:p>
          <a:p>
            <a:r>
              <a:rPr lang="en-US" sz="2800" dirty="0" smtClean="0"/>
              <a:t>The larger the distance, the weaker the tie is</a:t>
            </a:r>
          </a:p>
          <a:p>
            <a:endParaRPr lang="en-US" sz="2800" dirty="0" smtClean="0"/>
          </a:p>
          <a:p>
            <a:r>
              <a:rPr lang="en-US" sz="2800" dirty="0" smtClean="0"/>
              <a:t>d(2,5) = 4 if e(2,5) is removed</a:t>
            </a:r>
          </a:p>
          <a:p>
            <a:r>
              <a:rPr lang="en-US" sz="2800" dirty="0" smtClean="0"/>
              <a:t>d(5,6) = 2 if e(5,6) is removed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(5,6) is a stronger tie than e(2,5)</a:t>
            </a:r>
            <a:endParaRPr lang="en-US" sz="2800" dirty="0"/>
          </a:p>
        </p:txBody>
      </p:sp>
      <p:pic>
        <p:nvPicPr>
          <p:cNvPr id="8" name="Picture 7" descr="localbrid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0900" y="4096373"/>
            <a:ext cx="2755900" cy="232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Neighborhood </a:t>
            </a:r>
            <a:r>
              <a:rPr lang="en-US" dirty="0" smtClean="0"/>
              <a:t>Overlap </a:t>
            </a:r>
            <a:r>
              <a:rPr lang="zh-CN" altLang="en-US" dirty="0" smtClean="0"/>
              <a:t>（评估</a:t>
            </a:r>
            <a:r>
              <a:rPr lang="en-US" altLang="zh-CN" dirty="0" smtClean="0"/>
              <a:t>2</a:t>
            </a:r>
            <a:r>
              <a:rPr lang="zh-CN" altLang="en-US" dirty="0" smtClean="0"/>
              <a:t>点之间的紧密程度）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15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Tie Strength can be measured based on neighborhood overlap; </a:t>
            </a:r>
            <a:r>
              <a:rPr lang="en-US" sz="2400" dirty="0" smtClean="0">
                <a:solidFill>
                  <a:srgbClr val="0000FF"/>
                </a:solidFill>
              </a:rPr>
              <a:t>the larger the overlap, the stronger the tie is.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000" dirty="0" smtClean="0"/>
              <a:t>-2 in the denominator is to exclude v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j</a:t>
            </a:r>
            <a:endParaRPr lang="en-US" sz="2800" baseline="-25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08" y="2515096"/>
            <a:ext cx="8144142" cy="1402932"/>
          </a:xfrm>
          <a:prstGeom prst="rect">
            <a:avLst/>
          </a:prstGeom>
        </p:spPr>
      </p:pic>
      <p:pic>
        <p:nvPicPr>
          <p:cNvPr id="6" name="Picture 5" descr="localbrid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0705" y="3774977"/>
            <a:ext cx="3171045" cy="267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946" y="5431703"/>
            <a:ext cx="52324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946" y="5114203"/>
            <a:ext cx="2070100" cy="3175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from Profiles and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6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Twitter</a:t>
            </a:r>
            <a:r>
              <a:rPr lang="en-US" sz="2400" dirty="0" smtClean="0"/>
              <a:t>: one can follow others without </a:t>
            </a:r>
            <a:r>
              <a:rPr lang="en-US" sz="2400" dirty="0" err="1" smtClean="0"/>
              <a:t>followee’s</a:t>
            </a:r>
            <a:r>
              <a:rPr lang="en-US" sz="2400" dirty="0" smtClean="0"/>
              <a:t> confirmation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real friendship network is determined by the frequency two users talk to each other, rather than the follower-</a:t>
            </a:r>
            <a:r>
              <a:rPr lang="en-US" sz="2000" dirty="0" err="1" smtClean="0"/>
              <a:t>followee</a:t>
            </a:r>
            <a:r>
              <a:rPr lang="en-US" sz="2000" dirty="0" smtClean="0"/>
              <a:t> network</a:t>
            </a:r>
          </a:p>
          <a:p>
            <a:pPr lvl="1"/>
            <a:r>
              <a:rPr lang="en-US" sz="2000" dirty="0" smtClean="0"/>
              <a:t>The real friendship network is more influential in driving Twitter usage</a:t>
            </a:r>
          </a:p>
          <a:p>
            <a:r>
              <a:rPr lang="en-US" sz="2400" dirty="0" smtClean="0"/>
              <a:t>Strengths of ties can be predicted accurately based on various information from </a:t>
            </a:r>
            <a:r>
              <a:rPr lang="en-US" sz="2400" dirty="0" err="1" smtClean="0">
                <a:solidFill>
                  <a:srgbClr val="0000FF"/>
                </a:solidFill>
              </a:rPr>
              <a:t>Facebook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Friend-initiated posts, message exchanged in wall post,  number of mutual friends, etc. </a:t>
            </a:r>
            <a:endParaRPr lang="en-US" sz="2400" dirty="0" smtClean="0"/>
          </a:p>
          <a:p>
            <a:r>
              <a:rPr lang="en-US" sz="2400" dirty="0" smtClean="0"/>
              <a:t>Learning </a:t>
            </a:r>
            <a:r>
              <a:rPr lang="en-US" sz="2400" dirty="0" smtClean="0">
                <a:solidFill>
                  <a:srgbClr val="0000FF"/>
                </a:solidFill>
              </a:rPr>
              <a:t>numeric</a:t>
            </a:r>
            <a:r>
              <a:rPr lang="en-US" sz="2400" dirty="0" smtClean="0"/>
              <a:t> link strength by maximum likelihood estimation</a:t>
            </a:r>
          </a:p>
          <a:p>
            <a:pPr lvl="1"/>
            <a:r>
              <a:rPr lang="en-US" sz="2000" dirty="0" smtClean="0"/>
              <a:t>User profile similarity determines the strength</a:t>
            </a:r>
          </a:p>
          <a:p>
            <a:pPr lvl="1"/>
            <a:r>
              <a:rPr lang="en-US" sz="2000" dirty="0" smtClean="0"/>
              <a:t>Link strength in turn determines user interaction</a:t>
            </a:r>
          </a:p>
          <a:p>
            <a:pPr lvl="1"/>
            <a:r>
              <a:rPr lang="en-US" sz="2000" dirty="0" smtClean="0"/>
              <a:t>Maximize the likelihood based on observed profiles and interactions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User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might learn how one influences his friends if the user activity log is accessible</a:t>
            </a:r>
          </a:p>
          <a:p>
            <a:r>
              <a:rPr lang="en-US" dirty="0" smtClean="0"/>
              <a:t>Depending on the adopted influence model</a:t>
            </a:r>
          </a:p>
          <a:p>
            <a:pPr lvl="1"/>
            <a:r>
              <a:rPr lang="en-US" dirty="0" smtClean="0"/>
              <a:t>Independent cascading </a:t>
            </a:r>
            <a:r>
              <a:rPr lang="en-US" dirty="0" smtClean="0"/>
              <a:t>model </a:t>
            </a:r>
            <a:r>
              <a:rPr lang="zh-CN" altLang="en-US" dirty="0" smtClean="0"/>
              <a:t>（独立级联模型）</a:t>
            </a:r>
            <a:endParaRPr lang="en-US" dirty="0" smtClean="0"/>
          </a:p>
          <a:p>
            <a:pPr lvl="1"/>
            <a:r>
              <a:rPr lang="en-US" dirty="0" smtClean="0"/>
              <a:t>Linear threshold </a:t>
            </a:r>
            <a:r>
              <a:rPr lang="en-US" dirty="0" smtClean="0"/>
              <a:t>model </a:t>
            </a:r>
            <a:r>
              <a:rPr lang="zh-CN" altLang="en-US" dirty="0" smtClean="0"/>
              <a:t>（线性阈值模型）</a:t>
            </a:r>
            <a:endParaRPr lang="en-US" dirty="0" smtClean="0"/>
          </a:p>
          <a:p>
            <a:r>
              <a:rPr lang="en-US" dirty="0" smtClean="0"/>
              <a:t>Maximizing the likelihood of user activity given an influence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6B9-9B80-7546-B532-32978B7F9A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</a:pPr>
            <a:r>
              <a:rPr lang="en-US" dirty="0" smtClean="0"/>
              <a:t>Influence modeling is one of the fundamental questions in order to understand the </a:t>
            </a:r>
            <a:r>
              <a:rPr lang="en-US" dirty="0" smtClean="0">
                <a:solidFill>
                  <a:srgbClr val="FF0000"/>
                </a:solidFill>
              </a:rPr>
              <a:t>information diffusion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spread of new ideas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word-of-mouth (viral) marketing</a:t>
            </a:r>
          </a:p>
          <a:p>
            <a:pPr marL="0" indent="4763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Well known Influence modeling methods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1923F3"/>
                </a:solidFill>
              </a:rPr>
              <a:t>Linear threshold model (LTM)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1923F3"/>
                </a:solidFill>
              </a:rPr>
              <a:t>Independent cascade model (ICM)</a:t>
            </a:r>
            <a:endParaRPr lang="en-US" dirty="0">
              <a:solidFill>
                <a:srgbClr val="192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Social Media: </a:t>
            </a:r>
            <a:r>
              <a:rPr lang="en-US" sz="4000" dirty="0" smtClean="0">
                <a:solidFill>
                  <a:srgbClr val="0000FF"/>
                </a:solidFill>
              </a:rPr>
              <a:t>Many-to-Many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0" y="1143000"/>
            <a:ext cx="4105275" cy="1066800"/>
            <a:chOff x="2286000" y="1143000"/>
            <a:chExt cx="4105275" cy="1066800"/>
          </a:xfrm>
        </p:grpSpPr>
        <p:pic>
          <p:nvPicPr>
            <p:cNvPr id="1947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0" y="1752600"/>
              <a:ext cx="12160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33800" y="1143000"/>
              <a:ext cx="14287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57800" y="1676400"/>
              <a:ext cx="1133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172200" y="2057400"/>
            <a:ext cx="2257425" cy="2609850"/>
            <a:chOff x="6172200" y="2057400"/>
            <a:chExt cx="2257425" cy="2609850"/>
          </a:xfrm>
        </p:grpSpPr>
        <p:pic>
          <p:nvPicPr>
            <p:cNvPr id="19468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1800" y="4191000"/>
              <a:ext cx="16478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6" descr="Livejournal-logo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72200" y="2057400"/>
              <a:ext cx="117724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10400" y="3276600"/>
              <a:ext cx="1371600" cy="577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1" name="Picture 2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4953000"/>
            <a:ext cx="1362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6" descr="epinions_sdc_home_189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6134100"/>
            <a:ext cx="1800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10200" y="5638800"/>
            <a:ext cx="868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28800" y="5029200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19200" y="4419600"/>
            <a:ext cx="110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0" y="3505200"/>
            <a:ext cx="1238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5800" y="2590800"/>
            <a:ext cx="2238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properties of Influence modeling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 social network is represented a </a:t>
            </a:r>
            <a:r>
              <a:rPr lang="en-US" i="1" dirty="0" smtClean="0"/>
              <a:t>directed graph, with </a:t>
            </a:r>
            <a:r>
              <a:rPr lang="en-US" i="1" dirty="0" smtClean="0">
                <a:solidFill>
                  <a:srgbClr val="C00000"/>
                </a:solidFill>
              </a:rPr>
              <a:t>each actor being one node</a:t>
            </a:r>
            <a:r>
              <a:rPr lang="en-US" i="1" dirty="0" smtClean="0"/>
              <a:t>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Each </a:t>
            </a:r>
            <a:r>
              <a:rPr lang="en-US" dirty="0" smtClean="0">
                <a:solidFill>
                  <a:srgbClr val="C00000"/>
                </a:solidFill>
              </a:rPr>
              <a:t>node is started as active or inactive</a:t>
            </a:r>
            <a:r>
              <a:rPr lang="en-US" dirty="0" smtClean="0"/>
              <a:t>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 node, once activated, will activate his neighboring nodes;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Once a node is activated, this node cannot be deactivated.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Threshold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763">
              <a:buNone/>
            </a:pPr>
            <a:r>
              <a:rPr lang="en-US" sz="2800" dirty="0" smtClean="0"/>
              <a:t>An actor would take an action if the number of his friends who have taken the action exceeds (reaches) a certain threshold</a:t>
            </a:r>
          </a:p>
          <a:p>
            <a:r>
              <a:rPr lang="en-US" sz="2800" dirty="0" smtClean="0"/>
              <a:t>Each node </a:t>
            </a:r>
            <a:r>
              <a:rPr lang="en-US" sz="2800" i="1" dirty="0" smtClean="0"/>
              <a:t>v chooses a threshold </a:t>
            </a:r>
            <a:r>
              <a:rPr lang="el-GR" sz="2800" i="1" dirty="0" smtClean="0"/>
              <a:t>ϴ</a:t>
            </a:r>
            <a:r>
              <a:rPr lang="en-US" sz="2800" i="1" baseline="-25000" dirty="0" smtClean="0"/>
              <a:t>v</a:t>
            </a:r>
            <a:r>
              <a:rPr lang="en-US" sz="2800" i="1" dirty="0" smtClean="0"/>
              <a:t> randomly from a uniform </a:t>
            </a:r>
            <a:r>
              <a:rPr lang="en-US" sz="2800" dirty="0" smtClean="0"/>
              <a:t>distribution in an interval between 0 and 1.</a:t>
            </a:r>
          </a:p>
          <a:p>
            <a:r>
              <a:rPr lang="en-US" sz="2800" dirty="0" smtClean="0"/>
              <a:t>In each discrete step, all nodes that were active in the previous step remain active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 nodes satisfying the following condition will be activated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0443" y="5188833"/>
            <a:ext cx="3305676" cy="7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w,v</a:t>
            </a:r>
            <a:r>
              <a:rPr lang="en-US" altLang="zh-CN" i="1" baseline="-25000" dirty="0" smtClean="0"/>
              <a:t> </a:t>
            </a:r>
            <a:r>
              <a:rPr lang="en-US" altLang="zh-CN" dirty="0" smtClean="0"/>
              <a:t> is the strength that node </a:t>
            </a:r>
            <a:r>
              <a:rPr lang="en-US" altLang="zh-CN" i="1" dirty="0" smtClean="0"/>
              <a:t>w</a:t>
            </a:r>
            <a:r>
              <a:rPr lang="en-US" altLang="zh-CN" dirty="0" smtClean="0"/>
              <a:t> can influence node </a:t>
            </a:r>
            <a:r>
              <a:rPr lang="en-US" altLang="zh-CN" i="1" dirty="0" smtClean="0"/>
              <a:t>v, </a:t>
            </a:r>
            <a:r>
              <a:rPr lang="en-US" altLang="zh-CN" dirty="0" smtClean="0"/>
              <a:t>usually we can define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 </a:t>
            </a:r>
          </a:p>
          <a:p>
            <a:endParaRPr lang="en-US" altLang="zh-CN" i="1" dirty="0" smtClean="0"/>
          </a:p>
          <a:p>
            <a:r>
              <a:rPr lang="en-US" altLang="zh-CN" i="1" dirty="0" err="1" smtClean="0"/>
              <a:t>K</a:t>
            </a:r>
            <a:r>
              <a:rPr lang="en-US" altLang="zh-CN" i="1" baseline="-25000" dirty="0" err="1" smtClean="0"/>
              <a:t>v</a:t>
            </a:r>
            <a:r>
              <a:rPr lang="en-US" altLang="zh-CN" i="1" baseline="-25000" dirty="0" smtClean="0"/>
              <a:t> </a:t>
            </a:r>
            <a:r>
              <a:rPr lang="en-US" altLang="zh-CN" i="1" dirty="0" smtClean="0"/>
              <a:t>  is the number of the neighbors -1</a:t>
            </a:r>
            <a:endParaRPr lang="zh-CN" altLang="en-US" i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53715" y="2996952"/>
          <a:ext cx="2833541" cy="961380"/>
        </p:xfrm>
        <a:graphic>
          <a:graphicData uri="http://schemas.openxmlformats.org/presentationml/2006/ole">
            <p:oleObj spid="_x0000_s1026" name="公式" r:id="rId3" imgW="7110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Threshold Model- Diffusion Process </a:t>
            </a:r>
            <a:r>
              <a:rPr lang="en-US" sz="1600" dirty="0" smtClean="0"/>
              <a:t>(Threshold = 50%)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44" y="12192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2344" y="12192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0344" y="12192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906" y="38862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6630" y="38862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</a:pPr>
            <a:r>
              <a:rPr lang="en-US" dirty="0" smtClean="0"/>
              <a:t>Given a network and a parameter </a:t>
            </a:r>
            <a:r>
              <a:rPr lang="en-US" i="1" dirty="0" smtClean="0"/>
              <a:t>k, which k nodes should be selected to be in the </a:t>
            </a:r>
            <a:r>
              <a:rPr lang="en-US" dirty="0" smtClean="0"/>
              <a:t>activation set </a:t>
            </a:r>
            <a:r>
              <a:rPr lang="en-US" i="1" dirty="0" smtClean="0"/>
              <a:t>B in order to maximize the influence in terms of active nodes at the </a:t>
            </a:r>
            <a:r>
              <a:rPr lang="en-US" dirty="0" smtClean="0"/>
              <a:t>end</a:t>
            </a:r>
            <a:r>
              <a:rPr lang="en-US" dirty="0" smtClean="0"/>
              <a:t>? </a:t>
            </a:r>
            <a:r>
              <a:rPr lang="zh-CN" altLang="en-US" dirty="0" smtClean="0"/>
              <a:t>（如何选择初始的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个顶点？）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i="1" dirty="0" smtClean="0"/>
              <a:t>σ(B) denote the </a:t>
            </a:r>
            <a:r>
              <a:rPr lang="en-US" i="1" dirty="0" smtClean="0">
                <a:solidFill>
                  <a:srgbClr val="C00000"/>
                </a:solidFill>
              </a:rPr>
              <a:t>expected number of nodes that can be influenced by B, </a:t>
            </a:r>
            <a:r>
              <a:rPr lang="en-US" i="1" dirty="0" smtClean="0"/>
              <a:t>the </a:t>
            </a:r>
            <a:r>
              <a:rPr lang="en-US" dirty="0" smtClean="0"/>
              <a:t>optimization problem can be formulated as follows: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493358"/>
            <a:ext cx="4267200" cy="75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Maximization- A greedy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1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1923F3"/>
                </a:solidFill>
              </a:rPr>
              <a:t>Maximizing the influence, is a NP-hard problem but it is proved that the greedy approaches gives a solution that is 63 % of the optimal.</a:t>
            </a:r>
          </a:p>
          <a:p>
            <a:pPr marL="0" indent="0">
              <a:buNone/>
            </a:pPr>
            <a:endParaRPr lang="en-US" sz="105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 greedy approach:</a:t>
            </a:r>
          </a:p>
          <a:p>
            <a:pPr lvl="1"/>
            <a:r>
              <a:rPr lang="en-US" sz="2000" dirty="0" smtClean="0"/>
              <a:t>Start with </a:t>
            </a:r>
            <a:r>
              <a:rPr lang="en-US" sz="2000" i="1" dirty="0" smtClean="0"/>
              <a:t>B = </a:t>
            </a:r>
            <a:r>
              <a:rPr lang="az-Cyrl-AZ" sz="2000" i="1" dirty="0" smtClean="0"/>
              <a:t>Ø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Evaluate σ(v) for each node, and pick the node with maximum σ as the first node v1 to form B = {v1}</a:t>
            </a:r>
          </a:p>
          <a:p>
            <a:pPr lvl="1"/>
            <a:r>
              <a:rPr lang="en-US" sz="2000" dirty="0" smtClean="0"/>
              <a:t>Select a node which will increase </a:t>
            </a:r>
            <a:r>
              <a:rPr lang="en-US" sz="2000" i="1" dirty="0" smtClean="0"/>
              <a:t>σ(B) most if the node is included in B. </a:t>
            </a:r>
          </a:p>
          <a:p>
            <a:r>
              <a:rPr lang="en-US" sz="2800" i="1" dirty="0" smtClean="0"/>
              <a:t>Essentially, we greedily </a:t>
            </a:r>
            <a:r>
              <a:rPr lang="en-US" sz="2800" dirty="0" smtClean="0"/>
              <a:t>find a node </a:t>
            </a:r>
            <a:r>
              <a:rPr lang="en-US" sz="2800" i="1" dirty="0" smtClean="0"/>
              <a:t>v ∈ V \B such that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9244" y="5736018"/>
            <a:ext cx="3505200" cy="5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K-shell method</a:t>
            </a:r>
            <a:endParaRPr lang="zh-CN" altLang="en-US" dirty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149" y="1600200"/>
            <a:ext cx="76977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Detection and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Community</a:t>
            </a:r>
            <a:r>
              <a:rPr lang="en-US" sz="2400" dirty="0" smtClean="0"/>
              <a:t>: It is formed by individuals such that those within a group interact with each other more frequently than with those outside the group</a:t>
            </a:r>
          </a:p>
          <a:p>
            <a:pPr lvl="1"/>
            <a:r>
              <a:rPr lang="en-US" sz="2000" dirty="0" smtClean="0"/>
              <a:t>a.k.a. </a:t>
            </a:r>
            <a:r>
              <a:rPr lang="en-US" sz="2000" dirty="0" smtClean="0">
                <a:solidFill>
                  <a:srgbClr val="0000FF"/>
                </a:solidFill>
              </a:rPr>
              <a:t>group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cluster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cohesive subgroup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module</a:t>
            </a:r>
            <a:r>
              <a:rPr lang="en-US" sz="2000" dirty="0" smtClean="0"/>
              <a:t> in different contexts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Community detection</a:t>
            </a:r>
            <a:r>
              <a:rPr lang="en-US" sz="2400" dirty="0" smtClean="0"/>
              <a:t>: discovering groups in a network where individuals’ group memberships are not explicitly given</a:t>
            </a:r>
          </a:p>
          <a:p>
            <a:endParaRPr lang="en-US" sz="2400" dirty="0" smtClean="0"/>
          </a:p>
          <a:p>
            <a:r>
              <a:rPr lang="en-US" sz="2400" dirty="0" smtClean="0"/>
              <a:t>Why </a:t>
            </a:r>
            <a:r>
              <a:rPr lang="en-US" sz="2400" dirty="0" smtClean="0">
                <a:solidFill>
                  <a:srgbClr val="0000FF"/>
                </a:solidFill>
              </a:rPr>
              <a:t>communities in social media</a:t>
            </a:r>
            <a:r>
              <a:rPr lang="en-US" sz="2400" dirty="0" smtClean="0"/>
              <a:t>? </a:t>
            </a:r>
          </a:p>
          <a:p>
            <a:pPr lvl="1"/>
            <a:r>
              <a:rPr lang="en-US" sz="2000" dirty="0" smtClean="0"/>
              <a:t>Human beings are social</a:t>
            </a:r>
          </a:p>
          <a:p>
            <a:pPr lvl="1"/>
            <a:r>
              <a:rPr lang="en-US" sz="2000" dirty="0" smtClean="0"/>
              <a:t>Easy-to-use social media allows people to extend their social life in unprecedented ways</a:t>
            </a:r>
          </a:p>
          <a:p>
            <a:pPr lvl="1"/>
            <a:r>
              <a:rPr lang="en-US" sz="2000" dirty="0" smtClean="0"/>
              <a:t>Difficult to meet friends in the physical world, but much easier to find friend online with similar interests</a:t>
            </a:r>
          </a:p>
          <a:p>
            <a:pPr lvl="1"/>
            <a:r>
              <a:rPr lang="en-US" sz="2000" dirty="0" smtClean="0"/>
              <a:t>Interactions between nodes can help determine communities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Communities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4" y="1478360"/>
            <a:ext cx="8229600" cy="4759325"/>
          </a:xfrm>
        </p:spPr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Two types of groups in social media</a:t>
            </a:r>
            <a:endParaRPr lang="en-US" sz="2162" dirty="0" smtClean="0">
              <a:solidFill>
                <a:srgbClr val="0000FF"/>
              </a:solidFill>
            </a:endParaRPr>
          </a:p>
          <a:p>
            <a:pPr lvl="1"/>
            <a:r>
              <a:rPr lang="en-US" sz="2595" dirty="0" smtClean="0">
                <a:solidFill>
                  <a:srgbClr val="0000FF"/>
                </a:solidFill>
              </a:rPr>
              <a:t>Explicit Groups</a:t>
            </a:r>
            <a:r>
              <a:rPr lang="en-US" sz="2595" dirty="0" smtClean="0"/>
              <a:t>: formed by user subscriptions</a:t>
            </a:r>
          </a:p>
          <a:p>
            <a:pPr lvl="1"/>
            <a:r>
              <a:rPr lang="en-US" sz="2595" dirty="0" smtClean="0">
                <a:solidFill>
                  <a:srgbClr val="0000FF"/>
                </a:solidFill>
              </a:rPr>
              <a:t>Implicit Groups</a:t>
            </a:r>
            <a:r>
              <a:rPr lang="en-US" sz="2595" dirty="0" smtClean="0"/>
              <a:t>: implicitly formed by social interactions</a:t>
            </a:r>
          </a:p>
          <a:p>
            <a:endParaRPr lang="en-US" sz="2400" dirty="0" smtClean="0"/>
          </a:p>
          <a:p>
            <a:r>
              <a:rPr lang="en-US" sz="2595" dirty="0" smtClean="0"/>
              <a:t>Some social media sites allow people to join groups, is it necessary to extract groups based on network topology?</a:t>
            </a:r>
          </a:p>
          <a:p>
            <a:pPr lvl="1"/>
            <a:r>
              <a:rPr lang="en-US" sz="2162" dirty="0" smtClean="0"/>
              <a:t>Not all sites provide community platform</a:t>
            </a:r>
          </a:p>
          <a:p>
            <a:pPr lvl="1"/>
            <a:r>
              <a:rPr lang="en-US" sz="2162" dirty="0" smtClean="0"/>
              <a:t>Not all people want to make effort to join groups</a:t>
            </a:r>
          </a:p>
          <a:p>
            <a:pPr lvl="1"/>
            <a:r>
              <a:rPr lang="en-US" sz="2162" dirty="0" smtClean="0"/>
              <a:t>Groups can change dynamically </a:t>
            </a:r>
            <a:endParaRPr lang="en-US" sz="2000" dirty="0" smtClean="0"/>
          </a:p>
          <a:p>
            <a:r>
              <a:rPr lang="en-US" sz="2595" dirty="0" smtClean="0"/>
              <a:t>Network interaction provides rich information about the relationship between users</a:t>
            </a:r>
          </a:p>
          <a:p>
            <a:pPr lvl="1"/>
            <a:r>
              <a:rPr lang="en-US" sz="2162" dirty="0" smtClean="0"/>
              <a:t>Can complement other kinds of information</a:t>
            </a:r>
          </a:p>
          <a:p>
            <a:pPr lvl="1"/>
            <a:r>
              <a:rPr lang="en-US" sz="2162" dirty="0" smtClean="0"/>
              <a:t>Help network visualization and navigation</a:t>
            </a:r>
          </a:p>
          <a:p>
            <a:pPr lvl="1"/>
            <a:r>
              <a:rPr lang="en-US" sz="2162" dirty="0" smtClean="0"/>
              <a:t>Provide basic information for other tasks</a:t>
            </a:r>
            <a:endParaRPr lang="en-US" sz="216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forms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Blog</a:t>
            </a:r>
            <a:r>
              <a:rPr lang="en-US" dirty="0" smtClean="0"/>
              <a:t>: 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blogspot</a:t>
            </a:r>
            <a:r>
              <a:rPr lang="en-US" dirty="0" smtClean="0"/>
              <a:t>, </a:t>
            </a:r>
            <a:r>
              <a:rPr lang="en-US" dirty="0" err="1" smtClean="0"/>
              <a:t>LiveJournal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Forum</a:t>
            </a:r>
            <a:r>
              <a:rPr lang="en-US" dirty="0" smtClean="0"/>
              <a:t>: Yahoo! Answers,  </a:t>
            </a:r>
            <a:r>
              <a:rPr lang="en-US" dirty="0" err="1" smtClean="0"/>
              <a:t>Epinions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Media Sharing</a:t>
            </a:r>
            <a:r>
              <a:rPr lang="en-US" dirty="0" smtClean="0"/>
              <a:t>: </a:t>
            </a:r>
            <a:r>
              <a:rPr lang="en-US" dirty="0" err="1" smtClean="0"/>
              <a:t>Flickr</a:t>
            </a:r>
            <a:r>
              <a:rPr lang="en-US" dirty="0" smtClean="0"/>
              <a:t>, YouTube, </a:t>
            </a:r>
            <a:r>
              <a:rPr lang="en-US" dirty="0" err="1" smtClean="0"/>
              <a:t>Scribd</a:t>
            </a:r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Microblogging</a:t>
            </a:r>
            <a:r>
              <a:rPr lang="en-US" dirty="0" smtClean="0"/>
              <a:t>: Twitter, </a:t>
            </a:r>
            <a:r>
              <a:rPr lang="en-US" dirty="0" err="1" smtClean="0"/>
              <a:t>FourSquare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Social Networking</a:t>
            </a:r>
            <a:r>
              <a:rPr lang="en-US" dirty="0" smtClean="0"/>
              <a:t>: </a:t>
            </a:r>
            <a:r>
              <a:rPr lang="en-US" dirty="0" err="1" smtClean="0"/>
              <a:t>Facebook</a:t>
            </a:r>
            <a:r>
              <a:rPr lang="en-US" dirty="0" smtClean="0"/>
              <a:t>, LinkedIn, </a:t>
            </a:r>
            <a:r>
              <a:rPr lang="en-US" dirty="0" err="1" smtClean="0"/>
              <a:t>Orkut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Social Bookmarking</a:t>
            </a:r>
            <a:r>
              <a:rPr lang="en-US" dirty="0" smtClean="0"/>
              <a:t>: </a:t>
            </a:r>
            <a:r>
              <a:rPr lang="en-US" dirty="0" err="1" smtClean="0"/>
              <a:t>Del.icio.us</a:t>
            </a:r>
            <a:r>
              <a:rPr lang="en-US" dirty="0" smtClean="0"/>
              <a:t>, </a:t>
            </a:r>
            <a:r>
              <a:rPr lang="en-US" dirty="0" err="1" smtClean="0"/>
              <a:t>Diigo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Wikis</a:t>
            </a:r>
            <a:r>
              <a:rPr lang="en-US" dirty="0" smtClean="0"/>
              <a:t>: Wikipedia, </a:t>
            </a:r>
            <a:r>
              <a:rPr lang="en-US" dirty="0" err="1" smtClean="0"/>
              <a:t>scholarpedia</a:t>
            </a:r>
            <a:r>
              <a:rPr lang="en-US" dirty="0" smtClean="0"/>
              <a:t>, </a:t>
            </a:r>
            <a:r>
              <a:rPr lang="en-US" dirty="0" err="1" smtClean="0"/>
              <a:t>AskDrWiki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Subjectivity of Community Definition</a:t>
            </a: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436" t="5357" r="8514" b="7143"/>
          <a:stretch>
            <a:fillRect/>
          </a:stretch>
        </p:blipFill>
        <p:spPr bwMode="auto">
          <a:xfrm>
            <a:off x="2209800" y="2133600"/>
            <a:ext cx="4038600" cy="40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1905000" y="2039933"/>
            <a:ext cx="27432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>
            <a:off x="4191000" y="1125533"/>
            <a:ext cx="3657600" cy="1219200"/>
          </a:xfrm>
          <a:prstGeom prst="cloudCallout">
            <a:avLst>
              <a:gd name="adj1" fmla="val -35556"/>
              <a:gd name="adj2" fmla="val 99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component is a community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2895600" y="2878133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0" y="1447800"/>
            <a:ext cx="3124200" cy="1219200"/>
          </a:xfrm>
          <a:prstGeom prst="cloudCallout">
            <a:avLst>
              <a:gd name="adj1" fmla="val 44056"/>
              <a:gd name="adj2" fmla="val 79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densely-knit  community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4953000"/>
            <a:ext cx="372730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Definition of a community </a:t>
            </a:r>
          </a:p>
          <a:p>
            <a:pPr algn="ctr"/>
            <a:r>
              <a:rPr lang="en-US" sz="2400" dirty="0" smtClean="0"/>
              <a:t>can be subjective.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Community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6" y="1478360"/>
            <a:ext cx="8077200" cy="475932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Criteria vary depending on the tasks</a:t>
            </a:r>
          </a:p>
          <a:p>
            <a:r>
              <a:rPr lang="en-US" sz="2400" dirty="0" smtClean="0"/>
              <a:t>Roughly,  community detection methods can be divided into 4 categories (not exclusive):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Node</a:t>
            </a:r>
            <a:r>
              <a:rPr lang="en-US" sz="2400" dirty="0" smtClean="0"/>
              <a:t>-Centric Community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Each node</a:t>
            </a:r>
            <a:r>
              <a:rPr lang="en-US" sz="2000" dirty="0" smtClean="0"/>
              <a:t> in a group satisfies certain properties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Group</a:t>
            </a:r>
            <a:r>
              <a:rPr lang="en-US" sz="2400" dirty="0" smtClean="0"/>
              <a:t>-Centric Community</a:t>
            </a:r>
          </a:p>
          <a:p>
            <a:pPr lvl="1"/>
            <a:r>
              <a:rPr lang="en-US" sz="2000" dirty="0" smtClean="0"/>
              <a:t>Consider the connections </a:t>
            </a:r>
            <a:r>
              <a:rPr lang="en-US" sz="2000" dirty="0" smtClean="0">
                <a:solidFill>
                  <a:srgbClr val="FF0000"/>
                </a:solidFill>
              </a:rPr>
              <a:t>within a group</a:t>
            </a:r>
            <a:r>
              <a:rPr lang="en-US" sz="2000" dirty="0" smtClean="0"/>
              <a:t> as a whole. The group has to satisfy certain properties without zooming into node-level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Network</a:t>
            </a:r>
            <a:r>
              <a:rPr lang="en-US" sz="2400" dirty="0" smtClean="0"/>
              <a:t>-Centric Community</a:t>
            </a:r>
          </a:p>
          <a:p>
            <a:pPr lvl="1"/>
            <a:r>
              <a:rPr lang="en-US" sz="2000" dirty="0" smtClean="0"/>
              <a:t>Partition </a:t>
            </a:r>
            <a:r>
              <a:rPr lang="en-US" sz="2000" dirty="0" smtClean="0">
                <a:solidFill>
                  <a:srgbClr val="FF0000"/>
                </a:solidFill>
              </a:rPr>
              <a:t>the whole network</a:t>
            </a:r>
            <a:r>
              <a:rPr lang="en-US" sz="2000" dirty="0" smtClean="0"/>
              <a:t> into several disjoint sets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Hierarchy</a:t>
            </a:r>
            <a:r>
              <a:rPr lang="en-US" sz="2400" dirty="0" smtClean="0"/>
              <a:t>-Centric Community  </a:t>
            </a:r>
          </a:p>
          <a:p>
            <a:pPr lvl="1"/>
            <a:r>
              <a:rPr lang="en-US" sz="2000" dirty="0" smtClean="0"/>
              <a:t>Construct a </a:t>
            </a:r>
            <a:r>
              <a:rPr lang="en-US" sz="2000" dirty="0" smtClean="0">
                <a:solidFill>
                  <a:srgbClr val="FF0000"/>
                </a:solidFill>
              </a:rPr>
              <a:t>hierarchical structure</a:t>
            </a:r>
            <a:r>
              <a:rPr lang="en-US" sz="2000" dirty="0" smtClean="0"/>
              <a:t> of communities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Node-Centric Community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Nodes satisfy different properties</a:t>
            </a:r>
          </a:p>
          <a:p>
            <a:pPr lvl="1"/>
            <a:r>
              <a:rPr lang="en-US" sz="2400" dirty="0" smtClean="0"/>
              <a:t>Complete Mutuality </a:t>
            </a:r>
            <a:r>
              <a:rPr lang="zh-CN" altLang="en-US" sz="2400" dirty="0" smtClean="0"/>
              <a:t>（密切关系）</a:t>
            </a:r>
            <a:endParaRPr lang="en-US" sz="2400" dirty="0" smtClean="0"/>
          </a:p>
          <a:p>
            <a:pPr lvl="2"/>
            <a:r>
              <a:rPr lang="en-US" sz="2000" dirty="0" smtClean="0"/>
              <a:t>cliques</a:t>
            </a:r>
          </a:p>
          <a:p>
            <a:pPr lvl="1"/>
            <a:r>
              <a:rPr lang="en-US" sz="2400" dirty="0" smtClean="0"/>
              <a:t>Reachability of </a:t>
            </a:r>
            <a:r>
              <a:rPr lang="en-US" sz="2400" dirty="0" smtClean="0"/>
              <a:t>members </a:t>
            </a:r>
            <a:r>
              <a:rPr lang="zh-CN" altLang="en-US" sz="2400" dirty="0" smtClean="0"/>
              <a:t>（满足可达性）</a:t>
            </a:r>
            <a:endParaRPr lang="en-US" sz="2400" dirty="0" smtClean="0"/>
          </a:p>
          <a:p>
            <a:pPr lvl="2"/>
            <a:r>
              <a:rPr lang="en-US" sz="2000" dirty="0" smtClean="0"/>
              <a:t>k-clique, k-clan, k-club</a:t>
            </a:r>
          </a:p>
          <a:p>
            <a:pPr lvl="1"/>
            <a:r>
              <a:rPr lang="en-US" sz="2400" dirty="0" smtClean="0"/>
              <a:t>Nodal degrees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2"/>
            <a:r>
              <a:rPr lang="en-US" sz="2000" dirty="0" smtClean="0"/>
              <a:t>k-plex, k-core</a:t>
            </a:r>
          </a:p>
          <a:p>
            <a:pPr lvl="1"/>
            <a:r>
              <a:rPr lang="en-US" sz="2400" dirty="0" smtClean="0"/>
              <a:t>Relative frequency of Within-Outside Ties</a:t>
            </a:r>
          </a:p>
          <a:p>
            <a:pPr lvl="2"/>
            <a:r>
              <a:rPr lang="en-US" sz="2000" dirty="0" smtClean="0"/>
              <a:t>LS sets, Lambda sets</a:t>
            </a:r>
          </a:p>
          <a:p>
            <a:r>
              <a:rPr lang="en-US" sz="2400" dirty="0" smtClean="0"/>
              <a:t>Commonly used in traditional social network analysis</a:t>
            </a:r>
          </a:p>
          <a:p>
            <a:r>
              <a:rPr lang="en-US" sz="2400" dirty="0" smtClean="0"/>
              <a:t>Here, we discuss some representative ones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Mutuality: Cliques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Clique</a:t>
            </a:r>
            <a:r>
              <a:rPr lang="en-US" sz="2800" dirty="0" smtClean="0"/>
              <a:t>: a maximum complete subgraph in which all nodes are adjacent to each other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NP-hard to find the maximum clique in a network</a:t>
            </a:r>
          </a:p>
          <a:p>
            <a:r>
              <a:rPr lang="en-US" sz="2800" dirty="0" smtClean="0"/>
              <a:t>Straightforward implementation to find cliques is very expensive in time complexity</a:t>
            </a:r>
          </a:p>
          <a:p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760667"/>
            <a:ext cx="4328611" cy="1716308"/>
            <a:chOff x="457200" y="2760667"/>
            <a:chExt cx="4328611" cy="1716308"/>
          </a:xfrm>
        </p:grpSpPr>
        <p:pic>
          <p:nvPicPr>
            <p:cNvPr id="4" name="Picture 3" descr="network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760667"/>
              <a:ext cx="4328611" cy="16483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910756" y="2760667"/>
              <a:ext cx="1784659" cy="17163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85859" y="3382027"/>
            <a:ext cx="3600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Nodes 5, 6, 7 and 8 form a clique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Clique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39491"/>
            <a:ext cx="8229600" cy="28866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we sample a sub-network with nodes {1-5} and find a clique {1, 2, 3} of size 3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 order to find a clique &gt;3, remove all nodes with degree &lt;=3-1=2</a:t>
            </a:r>
          </a:p>
          <a:p>
            <a:pPr lvl="1"/>
            <a:r>
              <a:rPr lang="en-US" sz="2000" dirty="0" smtClean="0"/>
              <a:t>Remove nodes 2 and 9</a:t>
            </a:r>
          </a:p>
          <a:p>
            <a:pPr lvl="1"/>
            <a:r>
              <a:rPr lang="en-US" sz="2000" dirty="0" smtClean="0"/>
              <a:t>Remove nodes 1 and 3</a:t>
            </a:r>
          </a:p>
          <a:p>
            <a:pPr lvl="1"/>
            <a:r>
              <a:rPr lang="en-US" sz="2000" dirty="0" smtClean="0"/>
              <a:t>Remove node 4</a:t>
            </a:r>
            <a:endParaRPr lang="en-US" sz="2000" dirty="0"/>
          </a:p>
        </p:txBody>
      </p:sp>
      <p:pic>
        <p:nvPicPr>
          <p:cNvPr id="5" name="Picture 4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109" y="1417638"/>
            <a:ext cx="4328611" cy="16483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47813" y="1977676"/>
            <a:ext cx="822960" cy="45035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378" y="1590388"/>
            <a:ext cx="1255781" cy="12603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Clique Percolation (</a:t>
            </a:r>
            <a:r>
              <a:rPr lang="zh-CN" altLang="en-US" dirty="0" smtClean="0"/>
              <a:t>浸透）</a:t>
            </a:r>
            <a:r>
              <a:rPr lang="en-US" dirty="0" smtClean="0"/>
              <a:t> Method (CPM)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Clique is a very strict definition, unstable</a:t>
            </a:r>
          </a:p>
          <a:p>
            <a:r>
              <a:rPr lang="en-US" sz="2400" dirty="0" smtClean="0"/>
              <a:t>Normally use cliques as </a:t>
            </a:r>
            <a:r>
              <a:rPr lang="en-US" sz="2400" dirty="0" smtClean="0">
                <a:solidFill>
                  <a:srgbClr val="0000FF"/>
                </a:solidFill>
              </a:rPr>
              <a:t>a core or a seed </a:t>
            </a:r>
            <a:r>
              <a:rPr lang="en-US" sz="2400" dirty="0" smtClean="0"/>
              <a:t>to find larger communities</a:t>
            </a:r>
          </a:p>
          <a:p>
            <a:endParaRPr lang="en-US" sz="2400" dirty="0" smtClean="0"/>
          </a:p>
          <a:p>
            <a:r>
              <a:rPr lang="en-US" sz="2400" dirty="0" smtClean="0"/>
              <a:t>CPM is such a method to find </a:t>
            </a:r>
            <a:r>
              <a:rPr lang="en-US" sz="2400" dirty="0" smtClean="0">
                <a:solidFill>
                  <a:srgbClr val="0000FF"/>
                </a:solidFill>
              </a:rPr>
              <a:t>overlapping</a:t>
            </a:r>
            <a:r>
              <a:rPr lang="en-US" sz="2400" dirty="0" smtClean="0"/>
              <a:t> communities</a:t>
            </a:r>
          </a:p>
          <a:p>
            <a:pPr lvl="1"/>
            <a:r>
              <a:rPr lang="en-US" sz="2000" b="1" dirty="0" smtClean="0"/>
              <a:t>Input</a:t>
            </a:r>
            <a:endParaRPr lang="en-US" sz="2000" dirty="0" smtClean="0"/>
          </a:p>
          <a:p>
            <a:pPr lvl="2"/>
            <a:r>
              <a:rPr lang="en-US" sz="2000" dirty="0" smtClean="0"/>
              <a:t>A parameter </a:t>
            </a:r>
            <a:r>
              <a:rPr lang="en-US" sz="2000" dirty="0" err="1" smtClean="0"/>
              <a:t>k</a:t>
            </a:r>
            <a:r>
              <a:rPr lang="en-US" sz="2000" dirty="0" smtClean="0"/>
              <a:t>, and a network </a:t>
            </a:r>
          </a:p>
          <a:p>
            <a:pPr lvl="1"/>
            <a:r>
              <a:rPr lang="en-US" sz="2000" b="1" dirty="0" smtClean="0"/>
              <a:t>Procedure</a:t>
            </a:r>
            <a:endParaRPr lang="en-US" sz="2000" dirty="0" smtClean="0"/>
          </a:p>
          <a:p>
            <a:pPr lvl="2"/>
            <a:r>
              <a:rPr lang="en-US" sz="2000" dirty="0" smtClean="0"/>
              <a:t>Find out all cliques of size </a:t>
            </a:r>
            <a:r>
              <a:rPr lang="en-US" sz="2000" dirty="0" err="1" smtClean="0"/>
              <a:t>k</a:t>
            </a:r>
            <a:r>
              <a:rPr lang="en-US" sz="2000" dirty="0" smtClean="0"/>
              <a:t> in a given network</a:t>
            </a:r>
          </a:p>
          <a:p>
            <a:pPr lvl="2"/>
            <a:r>
              <a:rPr lang="en-US" sz="2000" dirty="0" smtClean="0"/>
              <a:t>Construct a </a:t>
            </a:r>
            <a:r>
              <a:rPr lang="en-US" dirty="0" smtClean="0">
                <a:solidFill>
                  <a:srgbClr val="002060"/>
                </a:solidFill>
              </a:rPr>
              <a:t>clique graph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C00000"/>
                </a:solidFill>
              </a:rPr>
              <a:t>Two cliques are adjacent if they share k-1 nodes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Each connected components in the clique graph form a community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CPM Example</a:t>
            </a:r>
            <a:endParaRPr lang="en-US" dirty="0"/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55" y="1469470"/>
            <a:ext cx="4328611" cy="164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004" y="1417638"/>
            <a:ext cx="3036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Cliques of size 3:</a:t>
            </a:r>
          </a:p>
          <a:p>
            <a:r>
              <a:rPr lang="en-US" sz="2000" dirty="0" smtClean="0"/>
              <a:t>{1, 2, 3}, {1, 3, 4}, {4, 5, 6}, {5, 6, 7}, {5, 6, 8}, {5, 7, 8}, </a:t>
            </a:r>
          </a:p>
          <a:p>
            <a:r>
              <a:rPr lang="en-US" sz="2000" dirty="0" smtClean="0"/>
              <a:t>{6, 7, 8}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4330700" y="3675202"/>
            <a:ext cx="4813300" cy="2489200"/>
            <a:chOff x="4330700" y="3429000"/>
            <a:chExt cx="4813300" cy="2489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4500" y="3429000"/>
              <a:ext cx="3619500" cy="2489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0700" y="3606800"/>
              <a:ext cx="1193800" cy="2311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05162" y="4276127"/>
            <a:ext cx="19241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Communities: </a:t>
            </a:r>
          </a:p>
          <a:p>
            <a:pPr algn="ctr"/>
            <a:r>
              <a:rPr lang="en-US" sz="2400" dirty="0" smtClean="0"/>
              <a:t>{1, 2, 3, 4}</a:t>
            </a:r>
          </a:p>
          <a:p>
            <a:pPr algn="ctr"/>
            <a:r>
              <a:rPr lang="en-US" sz="2400" dirty="0" smtClean="0"/>
              <a:t>{4, 5, 6, 7, 8}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053903" y="2086231"/>
            <a:ext cx="470597" cy="2591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103681" y="2816930"/>
            <a:ext cx="360544" cy="601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352292" y="4807403"/>
            <a:ext cx="794500" cy="3071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Reachability : </a:t>
            </a:r>
            <a:r>
              <a:rPr lang="en-US" dirty="0" err="1" smtClean="0"/>
              <a:t>k</a:t>
            </a:r>
            <a:r>
              <a:rPr lang="en-US" dirty="0" smtClean="0"/>
              <a:t>-clique, </a:t>
            </a:r>
            <a:r>
              <a:rPr lang="en-US" dirty="0" err="1" smtClean="0"/>
              <a:t>k</a:t>
            </a:r>
            <a:r>
              <a:rPr lang="en-US" dirty="0" smtClean="0"/>
              <a:t>-club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Any node in a group should be reachable in k </a:t>
            </a:r>
            <a:r>
              <a:rPr lang="en-US" sz="2400" dirty="0" smtClean="0">
                <a:solidFill>
                  <a:srgbClr val="C00000"/>
                </a:solidFill>
              </a:rPr>
              <a:t>hops (</a:t>
            </a:r>
            <a:r>
              <a:rPr lang="zh-CN" altLang="en-US" sz="2400" dirty="0" smtClean="0">
                <a:solidFill>
                  <a:srgbClr val="C00000"/>
                </a:solidFill>
              </a:rPr>
              <a:t>距离</a:t>
            </a:r>
            <a:r>
              <a:rPr lang="zh-CN" altLang="en-US" sz="2400" dirty="0" smtClean="0">
                <a:solidFill>
                  <a:srgbClr val="C00000"/>
                </a:solidFill>
                <a:sym typeface="Symbol"/>
              </a:rPr>
              <a:t></a:t>
            </a:r>
            <a:r>
              <a:rPr lang="en-US" altLang="zh-CN" sz="2400" dirty="0" smtClean="0">
                <a:solidFill>
                  <a:srgbClr val="C00000"/>
                </a:solidFill>
                <a:sym typeface="Symbol"/>
              </a:rPr>
              <a:t>k)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k-clique</a:t>
            </a:r>
            <a:r>
              <a:rPr lang="en-US" sz="2400" dirty="0" smtClean="0"/>
              <a:t>: a maximal subgraph in which the largest geodesic distance between any </a:t>
            </a:r>
            <a:r>
              <a:rPr lang="en-US" sz="2400" dirty="0" smtClean="0"/>
              <a:t>two pairs of </a:t>
            </a:r>
            <a:r>
              <a:rPr lang="en-US" sz="2400" dirty="0" smtClean="0"/>
              <a:t>nodes </a:t>
            </a:r>
            <a:r>
              <a:rPr lang="en-US" sz="2400" dirty="0" smtClean="0"/>
              <a:t>&lt;= k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k-clique might have diameter larger than k in the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(</a:t>
            </a:r>
            <a:r>
              <a:rPr lang="en-US" sz="2400" dirty="0" err="1" smtClean="0"/>
              <a:t>e.g</a:t>
            </a:r>
            <a:r>
              <a:rPr lang="en-US" sz="2400" dirty="0" smtClean="0"/>
              <a:t> 4,5 in the first 2-clique. )</a:t>
            </a:r>
            <a:endParaRPr lang="en-US" sz="2000" dirty="0" smtClean="0"/>
          </a:p>
          <a:p>
            <a:r>
              <a:rPr lang="en-US" sz="2400" dirty="0" smtClean="0"/>
              <a:t>Commonly used in traditional SNA</a:t>
            </a:r>
          </a:p>
          <a:p>
            <a:r>
              <a:rPr lang="en-US" sz="2400" dirty="0" smtClean="0"/>
              <a:t>Often involves combinatorial optimization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nclub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65" y="3364947"/>
            <a:ext cx="3454400" cy="138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6857" y="3556000"/>
            <a:ext cx="4519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Cliques: {1, 2, 3}</a:t>
            </a:r>
          </a:p>
          <a:p>
            <a:r>
              <a:rPr lang="en-US" sz="2000" dirty="0" smtClean="0"/>
              <a:t>2-cliques: {1, 2, 3, 4, 5}, {2, 3, 4, 5, 6}</a:t>
            </a:r>
          </a:p>
          <a:p>
            <a:r>
              <a:rPr lang="en-US" sz="2000" dirty="0" smtClean="0"/>
              <a:t>2-clubs: {1,2,3,4}, {1, 2, 3, 5}, {2, 3, 4, 5, 6}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K-Club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i="1" dirty="0" smtClean="0"/>
              <a:t>k-club </a:t>
            </a:r>
            <a:r>
              <a:rPr lang="en-US" altLang="zh-CN" i="1" dirty="0" smtClean="0"/>
              <a:t>: A </a:t>
            </a:r>
            <a:r>
              <a:rPr lang="en-US" altLang="zh-CN" i="1" dirty="0" err="1" smtClean="0"/>
              <a:t>subgraph</a:t>
            </a:r>
            <a:r>
              <a:rPr lang="en-US" altLang="zh-CN" i="1" dirty="0" smtClean="0"/>
              <a:t> C, </a:t>
            </a:r>
            <a:r>
              <a:rPr lang="en-US" altLang="zh-CN" i="1" dirty="0" smtClean="0">
                <a:sym typeface="Symbol"/>
              </a:rPr>
              <a:t></a:t>
            </a:r>
            <a:r>
              <a:rPr lang="en-US" altLang="zh-CN" i="1" dirty="0" err="1" smtClean="0">
                <a:sym typeface="Symbol"/>
              </a:rPr>
              <a:t>u,v</a:t>
            </a:r>
            <a:r>
              <a:rPr lang="en-US" altLang="zh-CN" i="1" dirty="0" smtClean="0">
                <a:sym typeface="Symbol"/>
              </a:rPr>
              <a:t>  C, d(</a:t>
            </a:r>
            <a:r>
              <a:rPr lang="en-US" altLang="zh-CN" i="1" dirty="0" err="1" smtClean="0">
                <a:sym typeface="Symbol"/>
              </a:rPr>
              <a:t>u,v</a:t>
            </a:r>
            <a:r>
              <a:rPr lang="en-US" altLang="zh-CN" i="1" dirty="0" smtClean="0">
                <a:sym typeface="Symbol"/>
              </a:rPr>
              <a:t>) k.</a:t>
            </a:r>
            <a:r>
              <a:rPr lang="en-US" altLang="zh-CN" i="1" dirty="0" smtClean="0"/>
              <a:t> </a:t>
            </a:r>
            <a:r>
              <a:rPr lang="en-US" altLang="zh-CN" i="1" dirty="0" smtClean="0"/>
              <a:t>The definition of k-club is more strict than that of k-clique. </a:t>
            </a:r>
            <a:r>
              <a:rPr lang="en-US" altLang="zh-CN" i="1" dirty="0" smtClean="0"/>
              <a:t>A k-club </a:t>
            </a:r>
            <a:r>
              <a:rPr lang="en-US" altLang="zh-CN" i="1" dirty="0" smtClean="0"/>
              <a:t>is often a subset of a k-clique. In the example in Figure 3.2, The 2-clique </a:t>
            </a:r>
            <a:r>
              <a:rPr lang="en-US" altLang="zh-CN" i="1" dirty="0" smtClean="0"/>
              <a:t>structure </a:t>
            </a:r>
            <a:r>
              <a:rPr lang="en-US" altLang="zh-CN" dirty="0" smtClean="0"/>
              <a:t>{1</a:t>
            </a:r>
            <a:r>
              <a:rPr lang="en-US" altLang="zh-CN" i="1" dirty="0" smtClean="0"/>
              <a:t>, 2, 3, 4, 5} contains two 2-clubs, {1, 2, 3, 4} and {1, 2, 3, 5}.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Group-Centric Community Detection: </a:t>
            </a:r>
            <a:r>
              <a:rPr lang="en-US" dirty="0" smtClean="0">
                <a:solidFill>
                  <a:srgbClr val="0000FF"/>
                </a:solidFill>
              </a:rPr>
              <a:t>Density-Based Groups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group-centric criterion requires the whole group to satisfy a certain condition</a:t>
            </a:r>
          </a:p>
          <a:p>
            <a:pPr lvl="1"/>
            <a:r>
              <a:rPr lang="en-US" sz="2000" dirty="0" smtClean="0"/>
              <a:t>E.g., the group density &gt;= 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a given threshold</a:t>
            </a:r>
          </a:p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A subgraph                 is a                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quasi-clique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if</a:t>
            </a:r>
          </a:p>
          <a:p>
            <a:endParaRPr lang="en-US" sz="2400" dirty="0" smtClean="0">
              <a:latin typeface="Lucida Grande"/>
              <a:ea typeface="Lucida Grande"/>
              <a:cs typeface="Lucida Grande"/>
            </a:endParaRPr>
          </a:p>
          <a:p>
            <a:pPr>
              <a:buNone/>
            </a:pPr>
            <a:endParaRPr lang="en-US" sz="2400" dirty="0" smtClean="0">
              <a:latin typeface="Lucida Grande"/>
              <a:ea typeface="Lucida Grande"/>
              <a:cs typeface="Lucida Grande"/>
            </a:endParaRPr>
          </a:p>
          <a:p>
            <a:endParaRPr lang="en-US" sz="24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A similar strategy to that of cliques can be used</a:t>
            </a:r>
          </a:p>
          <a:p>
            <a:pPr lvl="1"/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Sample a subgraph,  and find a maximal                  quasi-clique (say, of size </a:t>
            </a:r>
            <a:r>
              <a:rPr lang="en-US" sz="2000" dirty="0" err="1" smtClean="0">
                <a:latin typeface="Lucida Grande"/>
                <a:ea typeface="Lucida Grande"/>
                <a:cs typeface="Lucida Grande"/>
              </a:rPr>
              <a:t>k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)</a:t>
            </a:r>
          </a:p>
          <a:p>
            <a:pPr lvl="1"/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Remove nodes with degree</a:t>
            </a:r>
          </a:p>
          <a:p>
            <a:pPr lvl="1"/>
            <a:endParaRPr lang="en-US" sz="2000" dirty="0" smtClean="0"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8548" y="2869763"/>
            <a:ext cx="1371600" cy="317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13081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3449" y="3344863"/>
            <a:ext cx="2628900" cy="736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018084"/>
            <a:ext cx="1325530" cy="28312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9800" y="5691764"/>
            <a:ext cx="635000" cy="279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07" y="1812289"/>
            <a:ext cx="8153375" cy="3654961"/>
          </a:xfrm>
          <a:prstGeom prst="rect">
            <a:avLst/>
          </a:prstGeom>
        </p:spPr>
      </p:pic>
      <p:pic>
        <p:nvPicPr>
          <p:cNvPr id="5" name="Picture 4" descr="Screen shot 2010-10-07 at 12.27.54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07" y="1405889"/>
            <a:ext cx="3378200" cy="40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Network-Centric Community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Network-centric criterion needs to consider the connections within a network globally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Goal: </a:t>
            </a:r>
            <a:r>
              <a:rPr lang="en-US" sz="2800" dirty="0" smtClean="0">
                <a:solidFill>
                  <a:srgbClr val="0000FF"/>
                </a:solidFill>
              </a:rPr>
              <a:t>partition nodes of a network into disjoint sets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Approaches: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Clustering based on vertex similarity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Latent space models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Block model approximation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Spectral clustering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Minimum Cut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based on Vertex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Apply </a:t>
            </a:r>
            <a:r>
              <a:rPr lang="en-US" sz="2400" dirty="0" err="1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-means or similarity-based clustering to nodes</a:t>
            </a:r>
          </a:p>
          <a:p>
            <a:r>
              <a:rPr lang="en-US" sz="2400" dirty="0" smtClean="0"/>
              <a:t>Vertex similarity is defined in terms of </a:t>
            </a:r>
            <a:r>
              <a:rPr lang="en-US" sz="2400" dirty="0" smtClean="0">
                <a:solidFill>
                  <a:srgbClr val="0000FF"/>
                </a:solidFill>
              </a:rPr>
              <a:t>the similarity of their neighborhood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Structural equivalence: </a:t>
            </a:r>
            <a:r>
              <a:rPr lang="en-US" sz="2400" dirty="0" smtClean="0"/>
              <a:t>two nodes are structurally equivalent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they are connecting to the same set of 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Structural equivalence is too restrict for practical use. </a:t>
            </a:r>
          </a:p>
          <a:p>
            <a:endParaRPr lang="en-US" sz="2400" dirty="0" smtClean="0"/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758" y="3589355"/>
            <a:ext cx="4328611" cy="164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451" y="4097186"/>
            <a:ext cx="2669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Nodes 1 and 3 are structurally equivalent;  </a:t>
            </a:r>
          </a:p>
          <a:p>
            <a:r>
              <a:rPr lang="en-US" sz="2000" dirty="0" smtClean="0"/>
              <a:t>So are nodes 5 and 7.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Clustering based on Vertex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Apply </a:t>
            </a:r>
            <a:r>
              <a:rPr lang="en-US" sz="2400" dirty="0" err="1" smtClean="0"/>
              <a:t>k</a:t>
            </a:r>
            <a:r>
              <a:rPr lang="en-US" sz="2400" dirty="0" smtClean="0"/>
              <a:t>-means or similarity-based clustering to nodes</a:t>
            </a:r>
          </a:p>
          <a:p>
            <a:r>
              <a:rPr lang="en-US" sz="2400" dirty="0" smtClean="0"/>
              <a:t>Vertex similarity is defined in terms of </a:t>
            </a:r>
            <a:r>
              <a:rPr lang="en-US" sz="2400" dirty="0" smtClean="0">
                <a:solidFill>
                  <a:srgbClr val="0000FF"/>
                </a:solidFill>
              </a:rPr>
              <a:t>the similarity of their neighborhood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Structural equivalence: </a:t>
            </a:r>
            <a:r>
              <a:rPr lang="en-US" sz="2400" dirty="0" smtClean="0"/>
              <a:t>two nodes are structurally equivalent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they are connecting to the same set of 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Structural equivalence is too restrict for practical use. </a:t>
            </a:r>
          </a:p>
          <a:p>
            <a:endParaRPr lang="en-US" sz="2400" dirty="0" smtClean="0"/>
          </a:p>
        </p:txBody>
      </p:sp>
      <p:pic>
        <p:nvPicPr>
          <p:cNvPr id="4" name="Picture 3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4758" y="3589355"/>
            <a:ext cx="4328611" cy="164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4451" y="4097186"/>
            <a:ext cx="2669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Nodes 1 and 3 are structurally equivalent;  </a:t>
            </a:r>
          </a:p>
          <a:p>
            <a:r>
              <a:rPr lang="en-US" sz="2000" dirty="0" smtClean="0"/>
              <a:t>So are nodes 5 and 7.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Jaccard</a:t>
            </a:r>
            <a:r>
              <a:rPr lang="en-US" sz="2400" dirty="0" smtClean="0"/>
              <a:t> Similarity</a:t>
            </a:r>
          </a:p>
          <a:p>
            <a:endParaRPr lang="en-US" sz="2400" dirty="0" smtClean="0"/>
          </a:p>
          <a:p>
            <a:r>
              <a:rPr lang="en-US" sz="2400" dirty="0" smtClean="0"/>
              <a:t>Cosine similarity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6928" y="1521302"/>
            <a:ext cx="3632200" cy="749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6928" y="2352378"/>
            <a:ext cx="4076700" cy="977900"/>
          </a:xfrm>
          <a:prstGeom prst="rect">
            <a:avLst/>
          </a:prstGeom>
        </p:spPr>
      </p:pic>
      <p:pic>
        <p:nvPicPr>
          <p:cNvPr id="6" name="Picture 5" descr="network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119" y="3365698"/>
            <a:ext cx="4328611" cy="164831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0228" y="4943515"/>
            <a:ext cx="5168900" cy="736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7250" y="5776913"/>
            <a:ext cx="3365500" cy="698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DBCD-4976-CB4B-AC8C-D1A176BED959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社会媒体内容分析包括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研究用户之间的关系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社会网络 </a:t>
            </a:r>
            <a:r>
              <a:rPr lang="en-US" altLang="zh-CN" dirty="0" smtClean="0"/>
              <a:t>(social network)</a:t>
            </a:r>
          </a:p>
          <a:p>
            <a:r>
              <a:rPr lang="zh-CN" altLang="en-US" dirty="0" smtClean="0"/>
              <a:t>研究用户之间</a:t>
            </a:r>
            <a:r>
              <a:rPr lang="en-US" altLang="zh-CN" dirty="0" smtClean="0"/>
              <a:t>+</a:t>
            </a:r>
            <a:r>
              <a:rPr lang="zh-CN" altLang="en-US" dirty="0" smtClean="0"/>
              <a:t>用户与信息之间的关系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异构社会网络</a:t>
            </a:r>
            <a:endParaRPr lang="en-US" altLang="zh-CN" dirty="0" smtClean="0"/>
          </a:p>
          <a:p>
            <a:r>
              <a:rPr lang="zh-CN" altLang="en-US" dirty="0" smtClean="0"/>
              <a:t>研究社会网络的划分，网络领袖等</a:t>
            </a:r>
            <a:endParaRPr lang="en-US" altLang="zh-CN" dirty="0" smtClean="0"/>
          </a:p>
          <a:p>
            <a:r>
              <a:rPr lang="zh-CN" altLang="en-US" dirty="0" smtClean="0"/>
              <a:t>研究利用社会网络对社会媒体分析的帮助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对媒体信息的聚类，标签推荐、产品推荐、广告发放等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社会网络的表示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65566"/>
            <a:ext cx="4038600" cy="32605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 Representation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865567"/>
            <a:ext cx="4038600" cy="34464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Matrix Representation</a:t>
            </a:r>
            <a:endParaRPr lang="en-US" sz="2400" dirty="0"/>
          </a:p>
        </p:txBody>
      </p:sp>
      <p:pic>
        <p:nvPicPr>
          <p:cNvPr id="7" name="Picture 6" descr="network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576" y="3922448"/>
            <a:ext cx="3835400" cy="146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05316"/>
            <a:ext cx="4146915" cy="294129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7638"/>
            <a:ext cx="85756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Social Network</a:t>
            </a:r>
            <a:r>
              <a:rPr lang="en-US" sz="2400" dirty="0" smtClean="0"/>
              <a:t>:  A social structure made of nodes (individuals or organizations) and edges that connect nodes in various  relationships like friendship, kinship etc.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A: the adjacency matrix</a:t>
            </a:r>
          </a:p>
          <a:p>
            <a:r>
              <a:rPr lang="en-US" dirty="0" smtClean="0"/>
              <a:t>V: the set of nodes</a:t>
            </a:r>
          </a:p>
          <a:p>
            <a:r>
              <a:rPr lang="en-US" dirty="0" smtClean="0"/>
              <a:t>E: the set of edges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: a node v</a:t>
            </a:r>
            <a:r>
              <a:rPr lang="en-US" baseline="-25000" dirty="0" smtClean="0"/>
              <a:t>i</a:t>
            </a:r>
          </a:p>
          <a:p>
            <a:r>
              <a:rPr lang="en-US" dirty="0" err="1" smtClean="0"/>
              <a:t>e(v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): an edge between node v</a:t>
            </a:r>
            <a:r>
              <a:rPr lang="en-US" baseline="-25000" dirty="0" smtClean="0"/>
              <a:t>i</a:t>
            </a:r>
            <a:r>
              <a:rPr lang="en-US" dirty="0" smtClean="0"/>
              <a:t>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N</a:t>
            </a:r>
            <a:r>
              <a:rPr lang="en-US" baseline="-25000" dirty="0" smtClean="0"/>
              <a:t>i</a:t>
            </a:r>
            <a:r>
              <a:rPr lang="en-US" dirty="0" smtClean="0"/>
              <a:t>: the neighborhood of node v</a:t>
            </a:r>
            <a:r>
              <a:rPr lang="en-US" baseline="-25000" dirty="0" smtClean="0"/>
              <a:t>i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0000FF"/>
                </a:solidFill>
              </a:rPr>
              <a:t>degree </a:t>
            </a:r>
            <a:r>
              <a:rPr lang="en-US" dirty="0" smtClean="0"/>
              <a:t>of node v</a:t>
            </a:r>
            <a:r>
              <a:rPr lang="en-US" baseline="-25000" dirty="0" smtClean="0"/>
              <a:t>i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geodesic</a:t>
            </a:r>
            <a:r>
              <a:rPr lang="en-US" dirty="0" smtClean="0"/>
              <a:t>: a shortest path between two nodes</a:t>
            </a:r>
          </a:p>
          <a:p>
            <a:pPr lvl="1"/>
            <a:r>
              <a:rPr lang="en-US" dirty="0" smtClean="0"/>
              <a:t>geodesic distance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Large-Scale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Networks in social media are typically huge, involving millions of actors and connections.</a:t>
            </a:r>
          </a:p>
          <a:p>
            <a:endParaRPr lang="en-US" sz="2800" dirty="0" smtClean="0"/>
          </a:p>
          <a:p>
            <a:r>
              <a:rPr lang="en-US" sz="2800" dirty="0" smtClean="0"/>
              <a:t>Large-scale networks in real world demonstrate similar patterns</a:t>
            </a:r>
          </a:p>
          <a:p>
            <a:pPr lvl="1"/>
            <a:r>
              <a:rPr lang="en-US" sz="2400" dirty="0" smtClean="0"/>
              <a:t>Scale-free distributions 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power law)</a:t>
            </a:r>
            <a:endParaRPr lang="en-US" sz="2400" dirty="0" smtClean="0"/>
          </a:p>
          <a:p>
            <a:pPr lvl="1"/>
            <a:r>
              <a:rPr lang="en-US" sz="2400" dirty="0" smtClean="0"/>
              <a:t>Small-world effect  (the connection distance)</a:t>
            </a:r>
          </a:p>
          <a:p>
            <a:pPr lvl="1"/>
            <a:r>
              <a:rPr lang="en-US" sz="2400" dirty="0" smtClean="0"/>
              <a:t>Strong Community Structure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0D691-125B-EA4A-8526-F620E906A3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2935</Words>
  <Application>Microsoft Office PowerPoint</Application>
  <PresentationFormat>全屏显示(4:3)</PresentationFormat>
  <Paragraphs>431</Paragraphs>
  <Slides>53</Slides>
  <Notes>7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5" baseType="lpstr">
      <vt:lpstr>Office 主题</vt:lpstr>
      <vt:lpstr>公式</vt:lpstr>
      <vt:lpstr>社会媒体分析</vt:lpstr>
      <vt:lpstr>Traditional Media</vt:lpstr>
      <vt:lpstr>Social Media: Many-to-Many</vt:lpstr>
      <vt:lpstr>Various forms of Social Media</vt:lpstr>
      <vt:lpstr>幻灯片 5</vt:lpstr>
      <vt:lpstr>社会媒体内容分析包括</vt:lpstr>
      <vt:lpstr>社会网络的表示</vt:lpstr>
      <vt:lpstr>Basic Concepts</vt:lpstr>
      <vt:lpstr>Properties of Large-Scale Networks</vt:lpstr>
      <vt:lpstr>log-log plot</vt:lpstr>
      <vt:lpstr>基本的测度</vt:lpstr>
      <vt:lpstr>Diameter</vt:lpstr>
      <vt:lpstr>Community Structure</vt:lpstr>
      <vt:lpstr>Clustering Coefficient</vt:lpstr>
      <vt:lpstr>Community Detection</vt:lpstr>
      <vt:lpstr>Classification and Recommendation</vt:lpstr>
      <vt:lpstr>Degree Centrality(distance=1)</vt:lpstr>
      <vt:lpstr>Closeness Centrality (distance&gt;1)</vt:lpstr>
      <vt:lpstr>Closeness Centrality Example</vt:lpstr>
      <vt:lpstr>Betweenness Centrality </vt:lpstr>
      <vt:lpstr>Betweenness Centrality Example</vt:lpstr>
      <vt:lpstr>Weak and Strong Ties</vt:lpstr>
      <vt:lpstr>Connections in Social Media</vt:lpstr>
      <vt:lpstr>Learning from Network Topology</vt:lpstr>
      <vt:lpstr>“shortcut” Bridge</vt:lpstr>
      <vt:lpstr>Neighborhood Overlap （评估2点之间的紧密程度）</vt:lpstr>
      <vt:lpstr>Learning from Profiles and Interactions</vt:lpstr>
      <vt:lpstr>Learning from User Activities</vt:lpstr>
      <vt:lpstr>Influence modeling</vt:lpstr>
      <vt:lpstr>Common properties of Influence modeling methods</vt:lpstr>
      <vt:lpstr>Linear Threshold Model</vt:lpstr>
      <vt:lpstr>幻灯片 32</vt:lpstr>
      <vt:lpstr>Linear Threshold Model- Diffusion Process (Threshold = 50%)</vt:lpstr>
      <vt:lpstr>Influence Maximization</vt:lpstr>
      <vt:lpstr>Influence Maximization- A greedy approach</vt:lpstr>
      <vt:lpstr>K-shell method</vt:lpstr>
      <vt:lpstr>Community Detection and Evaluation</vt:lpstr>
      <vt:lpstr>Community</vt:lpstr>
      <vt:lpstr>Communities in Social Media</vt:lpstr>
      <vt:lpstr>Subjectivity of Community Definition</vt:lpstr>
      <vt:lpstr>Taxonomy of Community Criteria </vt:lpstr>
      <vt:lpstr>Node-Centric Community Detection</vt:lpstr>
      <vt:lpstr>Complete Mutuality: Cliques</vt:lpstr>
      <vt:lpstr>Maximum Clique Example</vt:lpstr>
      <vt:lpstr>Clique Percolation (浸透） Method (CPM)</vt:lpstr>
      <vt:lpstr>CPM Example</vt:lpstr>
      <vt:lpstr>Reachability : k-clique, k-club </vt:lpstr>
      <vt:lpstr>K-Club</vt:lpstr>
      <vt:lpstr>Group-Centric Community Detection: Density-Based Groups</vt:lpstr>
      <vt:lpstr>Network-Centric Community Detection</vt:lpstr>
      <vt:lpstr>Clustering based on Vertex Similarity</vt:lpstr>
      <vt:lpstr>Clustering based on Vertex Similarity</vt:lpstr>
      <vt:lpstr>Vertex Similarity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社会媒体分析</dc:title>
  <dc:creator>majun</dc:creator>
  <cp:lastModifiedBy>majun</cp:lastModifiedBy>
  <cp:revision>39</cp:revision>
  <dcterms:created xsi:type="dcterms:W3CDTF">2012-10-13T06:21:06Z</dcterms:created>
  <dcterms:modified xsi:type="dcterms:W3CDTF">2013-11-11T01:46:49Z</dcterms:modified>
</cp:coreProperties>
</file>